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33"/>
  </p:notesMasterIdLst>
  <p:handoutMasterIdLst>
    <p:handoutMasterId r:id="rId34"/>
  </p:handoutMasterIdLst>
  <p:sldIdLst>
    <p:sldId id="256" r:id="rId2"/>
    <p:sldId id="257" r:id="rId3"/>
    <p:sldId id="347" r:id="rId4"/>
    <p:sldId id="369" r:id="rId5"/>
    <p:sldId id="354" r:id="rId6"/>
    <p:sldId id="355" r:id="rId7"/>
    <p:sldId id="342" r:id="rId8"/>
    <p:sldId id="346" r:id="rId9"/>
    <p:sldId id="358" r:id="rId10"/>
    <p:sldId id="357" r:id="rId11"/>
    <p:sldId id="359" r:id="rId12"/>
    <p:sldId id="361" r:id="rId13"/>
    <p:sldId id="371" r:id="rId14"/>
    <p:sldId id="372" r:id="rId15"/>
    <p:sldId id="362" r:id="rId16"/>
    <p:sldId id="343" r:id="rId17"/>
    <p:sldId id="349" r:id="rId18"/>
    <p:sldId id="363" r:id="rId19"/>
    <p:sldId id="364" r:id="rId20"/>
    <p:sldId id="356" r:id="rId21"/>
    <p:sldId id="374" r:id="rId22"/>
    <p:sldId id="373" r:id="rId23"/>
    <p:sldId id="350" r:id="rId24"/>
    <p:sldId id="351" r:id="rId25"/>
    <p:sldId id="352" r:id="rId26"/>
    <p:sldId id="353" r:id="rId27"/>
    <p:sldId id="367" r:id="rId28"/>
    <p:sldId id="368" r:id="rId29"/>
    <p:sldId id="375" r:id="rId30"/>
    <p:sldId id="376" r:id="rId31"/>
    <p:sldId id="339" r:id="rId32"/>
  </p:sldIdLst>
  <p:sldSz cx="9144000" cy="6858000" type="screen4x3"/>
  <p:notesSz cx="6769100" cy="9906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DBDBDB"/>
    <a:srgbClr val="DDDDDD"/>
    <a:srgbClr val="EAEAEA"/>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8983" autoAdjust="0"/>
  </p:normalViewPr>
  <p:slideViewPr>
    <p:cSldViewPr>
      <p:cViewPr>
        <p:scale>
          <a:sx n="80" d="100"/>
          <a:sy n="80" d="100"/>
        </p:scale>
        <p:origin x="-1872" y="-8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616" y="-108"/>
      </p:cViewPr>
      <p:guideLst>
        <p:guide orient="horz" pos="3120"/>
        <p:guide pos="213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2933700" cy="495300"/>
          </a:xfrm>
          <a:prstGeom prst="rect">
            <a:avLst/>
          </a:prstGeom>
          <a:noFill/>
          <a:ln w="9525">
            <a:noFill/>
            <a:miter lim="800000"/>
            <a:headEnd/>
            <a:tailEnd/>
          </a:ln>
        </p:spPr>
        <p:txBody>
          <a:bodyPr vert="horz" wrap="square" lIns="91166" tIns="45583" rIns="91166" bIns="45583" numCol="1" anchor="t" anchorCtr="0" compatLnSpc="1">
            <a:prstTxWarp prst="textNoShape">
              <a:avLst/>
            </a:prstTxWarp>
          </a:bodyPr>
          <a:lstStyle>
            <a:lvl1pPr defTabSz="911225">
              <a:defRPr sz="1200">
                <a:latin typeface="Calibri" pitchFamily="34" charset="0"/>
              </a:defRPr>
            </a:lvl1pPr>
          </a:lstStyle>
          <a:p>
            <a:endParaRPr lang="de-DE"/>
          </a:p>
        </p:txBody>
      </p:sp>
      <p:sp>
        <p:nvSpPr>
          <p:cNvPr id="3" name="Datumsplatzhalter 2"/>
          <p:cNvSpPr>
            <a:spLocks noGrp="1"/>
          </p:cNvSpPr>
          <p:nvPr>
            <p:ph type="dt" sz="quarter" idx="1"/>
          </p:nvPr>
        </p:nvSpPr>
        <p:spPr bwMode="auto">
          <a:xfrm>
            <a:off x="3833813" y="0"/>
            <a:ext cx="2933700" cy="495300"/>
          </a:xfrm>
          <a:prstGeom prst="rect">
            <a:avLst/>
          </a:prstGeom>
          <a:noFill/>
          <a:ln w="9525">
            <a:noFill/>
            <a:miter lim="800000"/>
            <a:headEnd/>
            <a:tailEnd/>
          </a:ln>
        </p:spPr>
        <p:txBody>
          <a:bodyPr vert="horz" wrap="square" lIns="91166" tIns="45583" rIns="91166" bIns="45583" numCol="1" anchor="t" anchorCtr="0" compatLnSpc="1">
            <a:prstTxWarp prst="textNoShape">
              <a:avLst/>
            </a:prstTxWarp>
          </a:bodyPr>
          <a:lstStyle>
            <a:lvl1pPr algn="r" defTabSz="911225">
              <a:defRPr sz="1200">
                <a:latin typeface="Calibri" pitchFamily="34" charset="0"/>
              </a:defRPr>
            </a:lvl1pPr>
          </a:lstStyle>
          <a:p>
            <a:fld id="{A753D803-8B64-41C3-86C0-6CD65FB79C7C}" type="datetimeFigureOut">
              <a:rPr lang="de-DE"/>
              <a:pPr/>
              <a:t>17.06.2013</a:t>
            </a:fld>
            <a:endParaRPr lang="de-DE"/>
          </a:p>
        </p:txBody>
      </p:sp>
      <p:sp>
        <p:nvSpPr>
          <p:cNvPr id="4" name="Fußzeilenplatzhalter 3"/>
          <p:cNvSpPr>
            <a:spLocks noGrp="1"/>
          </p:cNvSpPr>
          <p:nvPr>
            <p:ph type="ftr" sz="quarter" idx="2"/>
          </p:nvPr>
        </p:nvSpPr>
        <p:spPr bwMode="auto">
          <a:xfrm>
            <a:off x="0" y="9409113"/>
            <a:ext cx="2933700" cy="495300"/>
          </a:xfrm>
          <a:prstGeom prst="rect">
            <a:avLst/>
          </a:prstGeom>
          <a:noFill/>
          <a:ln w="9525">
            <a:noFill/>
            <a:miter lim="800000"/>
            <a:headEnd/>
            <a:tailEnd/>
          </a:ln>
        </p:spPr>
        <p:txBody>
          <a:bodyPr vert="horz" wrap="square" lIns="91166" tIns="45583" rIns="91166" bIns="45583" numCol="1" anchor="b" anchorCtr="0" compatLnSpc="1">
            <a:prstTxWarp prst="textNoShape">
              <a:avLst/>
            </a:prstTxWarp>
          </a:bodyPr>
          <a:lstStyle>
            <a:lvl1pPr defTabSz="911225">
              <a:defRPr sz="1200">
                <a:latin typeface="Calibri" pitchFamily="34" charset="0"/>
              </a:defRPr>
            </a:lvl1pPr>
          </a:lstStyle>
          <a:p>
            <a:endParaRPr lang="de-DE"/>
          </a:p>
        </p:txBody>
      </p:sp>
      <p:sp>
        <p:nvSpPr>
          <p:cNvPr id="5" name="Foliennummernplatzhalter 4"/>
          <p:cNvSpPr>
            <a:spLocks noGrp="1"/>
          </p:cNvSpPr>
          <p:nvPr>
            <p:ph type="sldNum" sz="quarter" idx="3"/>
          </p:nvPr>
        </p:nvSpPr>
        <p:spPr bwMode="auto">
          <a:xfrm>
            <a:off x="3833813" y="9409113"/>
            <a:ext cx="2933700" cy="495300"/>
          </a:xfrm>
          <a:prstGeom prst="rect">
            <a:avLst/>
          </a:prstGeom>
          <a:noFill/>
          <a:ln w="9525">
            <a:noFill/>
            <a:miter lim="800000"/>
            <a:headEnd/>
            <a:tailEnd/>
          </a:ln>
        </p:spPr>
        <p:txBody>
          <a:bodyPr vert="horz" wrap="square" lIns="91166" tIns="45583" rIns="91166" bIns="45583" numCol="1" anchor="b" anchorCtr="0" compatLnSpc="1">
            <a:prstTxWarp prst="textNoShape">
              <a:avLst/>
            </a:prstTxWarp>
          </a:bodyPr>
          <a:lstStyle>
            <a:lvl1pPr algn="r" defTabSz="911225">
              <a:defRPr sz="1200">
                <a:latin typeface="Calibri" pitchFamily="34" charset="0"/>
              </a:defRPr>
            </a:lvl1pPr>
          </a:lstStyle>
          <a:p>
            <a:fld id="{686CF78C-4C67-49C1-9742-69579F21FC80}" type="slidenum">
              <a:rPr lang="de-DE"/>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2933700" cy="495300"/>
          </a:xfrm>
          <a:prstGeom prst="rect">
            <a:avLst/>
          </a:prstGeom>
          <a:noFill/>
          <a:ln w="9525">
            <a:noFill/>
            <a:miter lim="800000"/>
            <a:headEnd/>
            <a:tailEnd/>
          </a:ln>
        </p:spPr>
        <p:txBody>
          <a:bodyPr vert="horz" wrap="square" lIns="91166" tIns="45583" rIns="91166" bIns="45583" numCol="1" anchor="t" anchorCtr="0" compatLnSpc="1">
            <a:prstTxWarp prst="textNoShape">
              <a:avLst/>
            </a:prstTxWarp>
          </a:bodyPr>
          <a:lstStyle>
            <a:lvl1pPr defTabSz="911225">
              <a:defRPr sz="1200">
                <a:latin typeface="Calibri" pitchFamily="34" charset="0"/>
              </a:defRPr>
            </a:lvl1pPr>
          </a:lstStyle>
          <a:p>
            <a:endParaRPr lang="de-DE"/>
          </a:p>
        </p:txBody>
      </p:sp>
      <p:sp>
        <p:nvSpPr>
          <p:cNvPr id="3" name="Datumsplatzhalter 2"/>
          <p:cNvSpPr>
            <a:spLocks noGrp="1"/>
          </p:cNvSpPr>
          <p:nvPr>
            <p:ph type="dt" idx="1"/>
          </p:nvPr>
        </p:nvSpPr>
        <p:spPr bwMode="auto">
          <a:xfrm>
            <a:off x="3833813" y="0"/>
            <a:ext cx="2933700" cy="495300"/>
          </a:xfrm>
          <a:prstGeom prst="rect">
            <a:avLst/>
          </a:prstGeom>
          <a:noFill/>
          <a:ln w="9525">
            <a:noFill/>
            <a:miter lim="800000"/>
            <a:headEnd/>
            <a:tailEnd/>
          </a:ln>
        </p:spPr>
        <p:txBody>
          <a:bodyPr vert="horz" wrap="square" lIns="91166" tIns="45583" rIns="91166" bIns="45583" numCol="1" anchor="t" anchorCtr="0" compatLnSpc="1">
            <a:prstTxWarp prst="textNoShape">
              <a:avLst/>
            </a:prstTxWarp>
          </a:bodyPr>
          <a:lstStyle>
            <a:lvl1pPr algn="r" defTabSz="911225">
              <a:defRPr sz="1200">
                <a:latin typeface="Calibri" pitchFamily="34" charset="0"/>
              </a:defRPr>
            </a:lvl1pPr>
          </a:lstStyle>
          <a:p>
            <a:fld id="{C004A698-59AC-4199-A36F-2C49EF6EBF04}" type="datetimeFigureOut">
              <a:rPr lang="de-DE"/>
              <a:pPr/>
              <a:t>17.06.2013</a:t>
            </a:fld>
            <a:endParaRPr lang="de-DE"/>
          </a:p>
        </p:txBody>
      </p:sp>
      <p:sp>
        <p:nvSpPr>
          <p:cNvPr id="4" name="Folienbildplatzhalter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bwMode="auto">
          <a:xfrm>
            <a:off x="676275" y="4705350"/>
            <a:ext cx="5416550" cy="4457700"/>
          </a:xfrm>
          <a:prstGeom prst="rect">
            <a:avLst/>
          </a:prstGeom>
          <a:noFill/>
          <a:ln w="9525">
            <a:noFill/>
            <a:miter lim="800000"/>
            <a:headEnd/>
            <a:tailEnd/>
          </a:ln>
        </p:spPr>
        <p:txBody>
          <a:bodyPr vert="horz" wrap="square" lIns="91166" tIns="45583" rIns="91166" bIns="4558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bwMode="auto">
          <a:xfrm>
            <a:off x="0" y="9409113"/>
            <a:ext cx="2933700" cy="495300"/>
          </a:xfrm>
          <a:prstGeom prst="rect">
            <a:avLst/>
          </a:prstGeom>
          <a:noFill/>
          <a:ln w="9525">
            <a:noFill/>
            <a:miter lim="800000"/>
            <a:headEnd/>
            <a:tailEnd/>
          </a:ln>
        </p:spPr>
        <p:txBody>
          <a:bodyPr vert="horz" wrap="square" lIns="91166" tIns="45583" rIns="91166" bIns="45583" numCol="1" anchor="b" anchorCtr="0" compatLnSpc="1">
            <a:prstTxWarp prst="textNoShape">
              <a:avLst/>
            </a:prstTxWarp>
          </a:bodyPr>
          <a:lstStyle>
            <a:lvl1pPr defTabSz="911225">
              <a:defRPr sz="1200">
                <a:latin typeface="Calibri" pitchFamily="34" charset="0"/>
              </a:defRPr>
            </a:lvl1pPr>
          </a:lstStyle>
          <a:p>
            <a:endParaRPr lang="de-DE"/>
          </a:p>
        </p:txBody>
      </p:sp>
      <p:sp>
        <p:nvSpPr>
          <p:cNvPr id="7" name="Foliennummernplatzhalter 6"/>
          <p:cNvSpPr>
            <a:spLocks noGrp="1"/>
          </p:cNvSpPr>
          <p:nvPr>
            <p:ph type="sldNum" sz="quarter" idx="5"/>
          </p:nvPr>
        </p:nvSpPr>
        <p:spPr bwMode="auto">
          <a:xfrm>
            <a:off x="3833813" y="9409113"/>
            <a:ext cx="2933700" cy="495300"/>
          </a:xfrm>
          <a:prstGeom prst="rect">
            <a:avLst/>
          </a:prstGeom>
          <a:noFill/>
          <a:ln w="9525">
            <a:noFill/>
            <a:miter lim="800000"/>
            <a:headEnd/>
            <a:tailEnd/>
          </a:ln>
        </p:spPr>
        <p:txBody>
          <a:bodyPr vert="horz" wrap="square" lIns="91166" tIns="45583" rIns="91166" bIns="45583" numCol="1" anchor="b" anchorCtr="0" compatLnSpc="1">
            <a:prstTxWarp prst="textNoShape">
              <a:avLst/>
            </a:prstTxWarp>
          </a:bodyPr>
          <a:lstStyle>
            <a:lvl1pPr algn="r" defTabSz="911225">
              <a:defRPr sz="1200">
                <a:latin typeface="Calibri" pitchFamily="34" charset="0"/>
              </a:defRPr>
            </a:lvl1pPr>
          </a:lstStyle>
          <a:p>
            <a:fld id="{A9AE5543-98AE-4B71-8A15-ED195A2C18E3}"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Abgerundetes Rechteck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Abgerundetes Rechtec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de-DE" smtClean="0"/>
              <a:t>Titelmasterformat durch Klicken bearbeiten</a:t>
            </a:r>
            <a:endParaRPr lang="en-US"/>
          </a:p>
        </p:txBody>
      </p:sp>
      <p:sp>
        <p:nvSpPr>
          <p:cNvPr id="20" name="Untertitel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smtClean="0"/>
              <a:t>Formatvorlage des Untertitelmasters durch Klicken bearbeiten</a:t>
            </a:r>
            <a:endParaRPr lang="en-US"/>
          </a:p>
        </p:txBody>
      </p:sp>
      <p:sp>
        <p:nvSpPr>
          <p:cNvPr id="7" name="Datumsplatzhalter 18"/>
          <p:cNvSpPr>
            <a:spLocks noGrp="1"/>
          </p:cNvSpPr>
          <p:nvPr>
            <p:ph type="dt" sz="half" idx="10"/>
          </p:nvPr>
        </p:nvSpPr>
        <p:spPr/>
        <p:txBody>
          <a:bodyPr/>
          <a:lstStyle>
            <a:lvl1pPr>
              <a:defRPr/>
            </a:lvl1pPr>
            <a:extLst/>
          </a:lstStyle>
          <a:p>
            <a:pPr>
              <a:defRPr/>
            </a:pPr>
            <a:fld id="{5A3870A3-DDDF-4C6E-820B-25CBBF62A8CE}" type="datetime1">
              <a:rPr lang="en-ZA"/>
              <a:pPr>
                <a:defRPr/>
              </a:pPr>
              <a:t>2013/06/17</a:t>
            </a:fld>
            <a:endParaRPr lang="de-DE"/>
          </a:p>
        </p:txBody>
      </p:sp>
      <p:sp>
        <p:nvSpPr>
          <p:cNvPr id="8" name="Fußzeilenplatzhalter 7"/>
          <p:cNvSpPr>
            <a:spLocks noGrp="1"/>
          </p:cNvSpPr>
          <p:nvPr>
            <p:ph type="ftr" sz="quarter" idx="11"/>
          </p:nvPr>
        </p:nvSpPr>
        <p:spPr/>
        <p:txBody>
          <a:bodyPr/>
          <a:lstStyle>
            <a:lvl1pPr>
              <a:defRPr/>
            </a:lvl1pPr>
            <a:extLst/>
          </a:lstStyle>
          <a:p>
            <a:pPr>
              <a:defRPr/>
            </a:pPr>
            <a:r>
              <a:rPr lang="en-US"/>
              <a:t>Draft , Susanne Pecher; views  expressed do not necessarily reflect those of SADC, KfW, GIZ, WWF</a:t>
            </a:r>
            <a:endParaRPr lang="de-DE"/>
          </a:p>
        </p:txBody>
      </p:sp>
      <p:sp>
        <p:nvSpPr>
          <p:cNvPr id="9" name="Foliennummernplatzhalter 10"/>
          <p:cNvSpPr>
            <a:spLocks noGrp="1"/>
          </p:cNvSpPr>
          <p:nvPr>
            <p:ph type="sldNum" sz="quarter" idx="12"/>
          </p:nvPr>
        </p:nvSpPr>
        <p:spPr/>
        <p:txBody>
          <a:bodyPr/>
          <a:lstStyle>
            <a:lvl1pPr>
              <a:defRPr/>
            </a:lvl1pPr>
            <a:extLst/>
          </a:lstStyle>
          <a:p>
            <a:pPr>
              <a:defRPr/>
            </a:pPr>
            <a:fld id="{153616F8-9E14-4E2C-992C-F257BA07F690}"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502920" y="530352"/>
            <a:ext cx="8183880" cy="4187952"/>
          </a:xfrm>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4"/>
          <p:cNvSpPr>
            <a:spLocks noGrp="1"/>
          </p:cNvSpPr>
          <p:nvPr>
            <p:ph type="dt" sz="half" idx="10"/>
          </p:nvPr>
        </p:nvSpPr>
        <p:spPr/>
        <p:txBody>
          <a:bodyPr/>
          <a:lstStyle>
            <a:lvl1pPr>
              <a:defRPr/>
            </a:lvl1pPr>
          </a:lstStyle>
          <a:p>
            <a:pPr>
              <a:defRPr/>
            </a:pPr>
            <a:fld id="{DFB7ECCD-5F7E-4B6A-8B6D-58EA694669EC}" type="datetime1">
              <a:rPr lang="en-ZA"/>
              <a:pPr>
                <a:defRPr/>
              </a:pPr>
              <a:t>2013/06/17</a:t>
            </a:fld>
            <a:endParaRPr lang="de-DE"/>
          </a:p>
        </p:txBody>
      </p:sp>
      <p:sp>
        <p:nvSpPr>
          <p:cNvPr id="5" name="Fußzeilenplatzhalter 17"/>
          <p:cNvSpPr>
            <a:spLocks noGrp="1"/>
          </p:cNvSpPr>
          <p:nvPr>
            <p:ph type="ftr" sz="quarter" idx="11"/>
          </p:nvPr>
        </p:nvSpPr>
        <p:spPr/>
        <p:txBody>
          <a:bodyPr/>
          <a:lstStyle>
            <a:lvl1pPr>
              <a:defRPr/>
            </a:lvl1pPr>
          </a:lstStyle>
          <a:p>
            <a:pPr>
              <a:defRPr/>
            </a:pPr>
            <a:r>
              <a:rPr lang="en-US"/>
              <a:t>Draft , Susanne Pecher; views  expressed do not necessarily reflect those of SADC, KfW, GIZ, WWF</a:t>
            </a:r>
            <a:endParaRPr lang="de-DE"/>
          </a:p>
        </p:txBody>
      </p:sp>
      <p:sp>
        <p:nvSpPr>
          <p:cNvPr id="6" name="Foliennummernplatzhalter 4"/>
          <p:cNvSpPr>
            <a:spLocks noGrp="1"/>
          </p:cNvSpPr>
          <p:nvPr>
            <p:ph type="sldNum" sz="quarter" idx="12"/>
          </p:nvPr>
        </p:nvSpPr>
        <p:spPr/>
        <p:txBody>
          <a:bodyPr/>
          <a:lstStyle>
            <a:lvl1pPr>
              <a:defRPr/>
            </a:lvl1pPr>
          </a:lstStyle>
          <a:p>
            <a:pPr>
              <a:defRPr/>
            </a:pPr>
            <a:fld id="{2AFE62E4-705A-48EA-8D0A-8CCFF7CE8E61}"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33404"/>
            <a:ext cx="1981200" cy="5257799"/>
          </a:xfrm>
        </p:spPr>
        <p:txBody>
          <a:bodyPr vert="eaVert"/>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533400" y="533402"/>
            <a:ext cx="5943600" cy="5257801"/>
          </a:xfrm>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4"/>
          <p:cNvSpPr>
            <a:spLocks noGrp="1"/>
          </p:cNvSpPr>
          <p:nvPr>
            <p:ph type="dt" sz="half" idx="10"/>
          </p:nvPr>
        </p:nvSpPr>
        <p:spPr/>
        <p:txBody>
          <a:bodyPr/>
          <a:lstStyle>
            <a:lvl1pPr>
              <a:defRPr/>
            </a:lvl1pPr>
          </a:lstStyle>
          <a:p>
            <a:pPr>
              <a:defRPr/>
            </a:pPr>
            <a:fld id="{0B3E2E8A-D57D-46FA-8C96-BBA935A89AF7}" type="datetime1">
              <a:rPr lang="en-ZA"/>
              <a:pPr>
                <a:defRPr/>
              </a:pPr>
              <a:t>2013/06/17</a:t>
            </a:fld>
            <a:endParaRPr lang="de-DE"/>
          </a:p>
        </p:txBody>
      </p:sp>
      <p:sp>
        <p:nvSpPr>
          <p:cNvPr id="5" name="Fußzeilenplatzhalter 17"/>
          <p:cNvSpPr>
            <a:spLocks noGrp="1"/>
          </p:cNvSpPr>
          <p:nvPr>
            <p:ph type="ftr" sz="quarter" idx="11"/>
          </p:nvPr>
        </p:nvSpPr>
        <p:spPr/>
        <p:txBody>
          <a:bodyPr/>
          <a:lstStyle>
            <a:lvl1pPr>
              <a:defRPr/>
            </a:lvl1pPr>
          </a:lstStyle>
          <a:p>
            <a:pPr>
              <a:defRPr/>
            </a:pPr>
            <a:r>
              <a:rPr lang="en-US"/>
              <a:t>Draft , Susanne Pecher; views  expressed do not necessarily reflect those of SADC, KfW, GIZ, WWF</a:t>
            </a:r>
            <a:endParaRPr lang="de-DE"/>
          </a:p>
        </p:txBody>
      </p:sp>
      <p:sp>
        <p:nvSpPr>
          <p:cNvPr id="6" name="Foliennummernplatzhalter 4"/>
          <p:cNvSpPr>
            <a:spLocks noGrp="1"/>
          </p:cNvSpPr>
          <p:nvPr>
            <p:ph type="sldNum" sz="quarter" idx="12"/>
          </p:nvPr>
        </p:nvSpPr>
        <p:spPr/>
        <p:txBody>
          <a:bodyPr/>
          <a:lstStyle>
            <a:lvl1pPr>
              <a:defRPr/>
            </a:lvl1pPr>
          </a:lstStyle>
          <a:p>
            <a:pPr>
              <a:defRPr/>
            </a:pPr>
            <a:fld id="{7935C252-6795-4F21-88F7-46772B6FF3DB}"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lang="de-DE" smtClean="0"/>
              <a:t>Titelmasterformat durch Klicken bearbeiten</a:t>
            </a:r>
            <a:endParaRPr lang="en-US"/>
          </a:p>
        </p:txBody>
      </p:sp>
      <p:sp>
        <p:nvSpPr>
          <p:cNvPr id="3" name="Inhaltsplatzhalter 2"/>
          <p:cNvSpPr>
            <a:spLocks noGrp="1"/>
          </p:cNvSpPr>
          <p:nvPr>
            <p:ph idx="1"/>
          </p:nvPr>
        </p:nvSpPr>
        <p:spPr>
          <a:xfrm>
            <a:off x="502920" y="530352"/>
            <a:ext cx="8183880" cy="4187952"/>
          </a:xfrm>
        </p:spPr>
        <p:txBody>
          <a:bodyPr/>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4"/>
          <p:cNvSpPr>
            <a:spLocks noGrp="1"/>
          </p:cNvSpPr>
          <p:nvPr>
            <p:ph type="dt" sz="half" idx="10"/>
          </p:nvPr>
        </p:nvSpPr>
        <p:spPr/>
        <p:txBody>
          <a:bodyPr/>
          <a:lstStyle>
            <a:lvl1pPr>
              <a:defRPr/>
            </a:lvl1pPr>
          </a:lstStyle>
          <a:p>
            <a:pPr>
              <a:defRPr/>
            </a:pPr>
            <a:fld id="{CF590FE3-E958-4B38-82F5-42F27CE407A5}" type="datetime1">
              <a:rPr lang="en-ZA"/>
              <a:pPr>
                <a:defRPr/>
              </a:pPr>
              <a:t>2013/06/17</a:t>
            </a:fld>
            <a:endParaRPr lang="de-DE"/>
          </a:p>
        </p:txBody>
      </p:sp>
      <p:sp>
        <p:nvSpPr>
          <p:cNvPr id="5" name="Fußzeilenplatzhalter 17"/>
          <p:cNvSpPr>
            <a:spLocks noGrp="1"/>
          </p:cNvSpPr>
          <p:nvPr>
            <p:ph type="ftr" sz="quarter" idx="11"/>
          </p:nvPr>
        </p:nvSpPr>
        <p:spPr/>
        <p:txBody>
          <a:bodyPr/>
          <a:lstStyle>
            <a:lvl1pPr>
              <a:defRPr/>
            </a:lvl1pPr>
          </a:lstStyle>
          <a:p>
            <a:pPr>
              <a:defRPr/>
            </a:pPr>
            <a:r>
              <a:rPr lang="en-US"/>
              <a:t>Draft , Susanne Pecher; views  expressed do not necessarily reflect those of SADC, KfW, GIZ, WWF</a:t>
            </a:r>
            <a:endParaRPr lang="de-DE"/>
          </a:p>
        </p:txBody>
      </p:sp>
      <p:sp>
        <p:nvSpPr>
          <p:cNvPr id="6" name="Foliennummernplatzhalter 4"/>
          <p:cNvSpPr>
            <a:spLocks noGrp="1"/>
          </p:cNvSpPr>
          <p:nvPr>
            <p:ph type="sldNum" sz="quarter" idx="12"/>
          </p:nvPr>
        </p:nvSpPr>
        <p:spPr/>
        <p:txBody>
          <a:bodyPr/>
          <a:lstStyle>
            <a:lvl1pPr>
              <a:defRPr/>
            </a:lvl1pPr>
          </a:lstStyle>
          <a:p>
            <a:pPr>
              <a:defRPr/>
            </a:pPr>
            <a:fld id="{2F96B73E-8D3B-4082-A693-74452A147F1E}"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4" name="Abgerundetes Rechteck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Abgerundetes Rechtec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el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de-DE" smtClean="0"/>
              <a:t>Titelmasterformat durch Klicken bearbeiten</a:t>
            </a:r>
            <a:endParaRPr lang="en-US"/>
          </a:p>
        </p:txBody>
      </p:sp>
      <p:sp>
        <p:nvSpPr>
          <p:cNvPr id="3" name="Textplatzhalt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smtClean="0"/>
              <a:t>Textmasterformate durch Klicken bearbeiten</a:t>
            </a:r>
          </a:p>
        </p:txBody>
      </p:sp>
      <p:sp>
        <p:nvSpPr>
          <p:cNvPr id="6" name="Datumsplatzhalter 3"/>
          <p:cNvSpPr>
            <a:spLocks noGrp="1"/>
          </p:cNvSpPr>
          <p:nvPr>
            <p:ph type="dt" sz="half" idx="10"/>
          </p:nvPr>
        </p:nvSpPr>
        <p:spPr/>
        <p:txBody>
          <a:bodyPr/>
          <a:lstStyle>
            <a:lvl1pPr>
              <a:defRPr/>
            </a:lvl1pPr>
            <a:extLst/>
          </a:lstStyle>
          <a:p>
            <a:pPr>
              <a:defRPr/>
            </a:pPr>
            <a:fld id="{710C5BCB-23BF-419A-90DA-AB60824391D6}" type="datetime1">
              <a:rPr lang="en-ZA"/>
              <a:pPr>
                <a:defRPr/>
              </a:pPr>
              <a:t>2013/06/17</a:t>
            </a:fld>
            <a:endParaRPr lang="de-DE"/>
          </a:p>
        </p:txBody>
      </p:sp>
      <p:sp>
        <p:nvSpPr>
          <p:cNvPr id="7" name="Fußzeilenplatzhalter 4"/>
          <p:cNvSpPr>
            <a:spLocks noGrp="1"/>
          </p:cNvSpPr>
          <p:nvPr>
            <p:ph type="ftr" sz="quarter" idx="11"/>
          </p:nvPr>
        </p:nvSpPr>
        <p:spPr/>
        <p:txBody>
          <a:bodyPr/>
          <a:lstStyle>
            <a:lvl1pPr>
              <a:defRPr/>
            </a:lvl1pPr>
            <a:extLst/>
          </a:lstStyle>
          <a:p>
            <a:pPr>
              <a:defRPr/>
            </a:pPr>
            <a:r>
              <a:rPr lang="en-US"/>
              <a:t>Draft , Susanne Pecher; views  expressed do not necessarily reflect those of SADC, KfW, GIZ, WWF</a:t>
            </a:r>
            <a:endParaRPr lang="de-DE"/>
          </a:p>
        </p:txBody>
      </p:sp>
      <p:sp>
        <p:nvSpPr>
          <p:cNvPr id="8" name="Foliennummernplatzhalter 5"/>
          <p:cNvSpPr>
            <a:spLocks noGrp="1"/>
          </p:cNvSpPr>
          <p:nvPr>
            <p:ph type="sldNum" sz="quarter" idx="12"/>
          </p:nvPr>
        </p:nvSpPr>
        <p:spPr/>
        <p:txBody>
          <a:bodyPr/>
          <a:lstStyle>
            <a:lvl1pPr>
              <a:defRPr/>
            </a:lvl1pPr>
            <a:extLst/>
          </a:lstStyle>
          <a:p>
            <a:pPr>
              <a:defRPr/>
            </a:pPr>
            <a:fld id="{A91F31F2-C2D0-48A9-BAA5-59EBF670013D}"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Inhaltsplatzhalt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24"/>
          <p:cNvSpPr>
            <a:spLocks noGrp="1"/>
          </p:cNvSpPr>
          <p:nvPr>
            <p:ph type="dt" sz="half" idx="10"/>
          </p:nvPr>
        </p:nvSpPr>
        <p:spPr/>
        <p:txBody>
          <a:bodyPr/>
          <a:lstStyle>
            <a:lvl1pPr>
              <a:defRPr/>
            </a:lvl1pPr>
          </a:lstStyle>
          <a:p>
            <a:pPr>
              <a:defRPr/>
            </a:pPr>
            <a:fld id="{A0F231FC-82E9-40A8-B50F-0190C34E7A49}" type="datetime1">
              <a:rPr lang="en-ZA"/>
              <a:pPr>
                <a:defRPr/>
              </a:pPr>
              <a:t>2013/06/17</a:t>
            </a:fld>
            <a:endParaRPr lang="de-DE"/>
          </a:p>
        </p:txBody>
      </p:sp>
      <p:sp>
        <p:nvSpPr>
          <p:cNvPr id="6" name="Fußzeilenplatzhalter 17"/>
          <p:cNvSpPr>
            <a:spLocks noGrp="1"/>
          </p:cNvSpPr>
          <p:nvPr>
            <p:ph type="ftr" sz="quarter" idx="11"/>
          </p:nvPr>
        </p:nvSpPr>
        <p:spPr/>
        <p:txBody>
          <a:bodyPr/>
          <a:lstStyle>
            <a:lvl1pPr>
              <a:defRPr/>
            </a:lvl1pPr>
          </a:lstStyle>
          <a:p>
            <a:pPr>
              <a:defRPr/>
            </a:pPr>
            <a:r>
              <a:rPr lang="en-US"/>
              <a:t>Draft , Susanne Pecher; views  expressed do not necessarily reflect those of SADC, KfW, GIZ, WWF</a:t>
            </a:r>
            <a:endParaRPr lang="de-DE"/>
          </a:p>
        </p:txBody>
      </p:sp>
      <p:sp>
        <p:nvSpPr>
          <p:cNvPr id="7" name="Foliennummernplatzhalter 4"/>
          <p:cNvSpPr>
            <a:spLocks noGrp="1"/>
          </p:cNvSpPr>
          <p:nvPr>
            <p:ph type="sldNum" sz="quarter" idx="12"/>
          </p:nvPr>
        </p:nvSpPr>
        <p:spPr/>
        <p:txBody>
          <a:bodyPr/>
          <a:lstStyle>
            <a:lvl1pPr>
              <a:defRPr/>
            </a:lvl1pPr>
          </a:lstStyle>
          <a:p>
            <a:pPr>
              <a:defRPr/>
            </a:pPr>
            <a:fld id="{5D7AAF02-517C-4B1D-A936-9ABEEE1CC473}"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lvl1pPr>
              <a:defRPr b="1"/>
            </a:lvl1pPr>
            <a:extLst/>
          </a:lstStyle>
          <a:p>
            <a:r>
              <a:rPr lang="de-DE" smtClean="0"/>
              <a:t>Titelmasterformat durch Klicken bearbeiten</a:t>
            </a:r>
            <a:endParaRPr lang="en-US"/>
          </a:p>
        </p:txBody>
      </p:sp>
      <p:sp>
        <p:nvSpPr>
          <p:cNvPr id="3" name="Textplatzhalt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Textmasterformate durch Klicken bearbeiten</a:t>
            </a:r>
          </a:p>
        </p:txBody>
      </p:sp>
      <p:sp>
        <p:nvSpPr>
          <p:cNvPr id="4" name="Textplatzhalt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Textmasterformate durch Klicken bearbeiten</a:t>
            </a:r>
          </a:p>
        </p:txBody>
      </p:sp>
      <p:sp>
        <p:nvSpPr>
          <p:cNvPr id="5" name="Inhaltsplatzhalt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24"/>
          <p:cNvSpPr>
            <a:spLocks noGrp="1"/>
          </p:cNvSpPr>
          <p:nvPr>
            <p:ph type="dt" sz="half" idx="10"/>
          </p:nvPr>
        </p:nvSpPr>
        <p:spPr/>
        <p:txBody>
          <a:bodyPr/>
          <a:lstStyle>
            <a:lvl1pPr>
              <a:defRPr/>
            </a:lvl1pPr>
          </a:lstStyle>
          <a:p>
            <a:pPr>
              <a:defRPr/>
            </a:pPr>
            <a:fld id="{968A9AF9-AD5B-49A3-A39A-DCC12629AE9A}" type="datetime1">
              <a:rPr lang="en-ZA"/>
              <a:pPr>
                <a:defRPr/>
              </a:pPr>
              <a:t>2013/06/17</a:t>
            </a:fld>
            <a:endParaRPr lang="de-DE"/>
          </a:p>
        </p:txBody>
      </p:sp>
      <p:sp>
        <p:nvSpPr>
          <p:cNvPr id="8" name="Fußzeilenplatzhalter 17"/>
          <p:cNvSpPr>
            <a:spLocks noGrp="1"/>
          </p:cNvSpPr>
          <p:nvPr>
            <p:ph type="ftr" sz="quarter" idx="11"/>
          </p:nvPr>
        </p:nvSpPr>
        <p:spPr/>
        <p:txBody>
          <a:bodyPr/>
          <a:lstStyle>
            <a:lvl1pPr>
              <a:defRPr/>
            </a:lvl1pPr>
          </a:lstStyle>
          <a:p>
            <a:pPr>
              <a:defRPr/>
            </a:pPr>
            <a:r>
              <a:rPr lang="en-US"/>
              <a:t>Draft , Susanne Pecher; views  expressed do not necessarily reflect those of SADC, KfW, GIZ, WWF</a:t>
            </a:r>
            <a:endParaRPr lang="de-DE"/>
          </a:p>
        </p:txBody>
      </p:sp>
      <p:sp>
        <p:nvSpPr>
          <p:cNvPr id="9" name="Foliennummernplatzhalter 4"/>
          <p:cNvSpPr>
            <a:spLocks noGrp="1"/>
          </p:cNvSpPr>
          <p:nvPr>
            <p:ph type="sldNum" sz="quarter" idx="12"/>
          </p:nvPr>
        </p:nvSpPr>
        <p:spPr/>
        <p:txBody>
          <a:bodyPr/>
          <a:lstStyle>
            <a:lvl1pPr>
              <a:defRPr/>
            </a:lvl1pPr>
          </a:lstStyle>
          <a:p>
            <a:pPr>
              <a:defRPr/>
            </a:pPr>
            <a:fld id="{2535F10E-98DC-4FAB-B5D7-F4064F2EE5E8}"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Datumsplatzhalter 24"/>
          <p:cNvSpPr>
            <a:spLocks noGrp="1"/>
          </p:cNvSpPr>
          <p:nvPr>
            <p:ph type="dt" sz="half" idx="10"/>
          </p:nvPr>
        </p:nvSpPr>
        <p:spPr/>
        <p:txBody>
          <a:bodyPr/>
          <a:lstStyle>
            <a:lvl1pPr>
              <a:defRPr/>
            </a:lvl1pPr>
          </a:lstStyle>
          <a:p>
            <a:pPr>
              <a:defRPr/>
            </a:pPr>
            <a:fld id="{8DB3FDB2-7B49-4DEA-A516-3622DBEBEC64}" type="datetime1">
              <a:rPr lang="en-ZA"/>
              <a:pPr>
                <a:defRPr/>
              </a:pPr>
              <a:t>2013/06/17</a:t>
            </a:fld>
            <a:endParaRPr lang="de-DE"/>
          </a:p>
        </p:txBody>
      </p:sp>
      <p:sp>
        <p:nvSpPr>
          <p:cNvPr id="4" name="Fußzeilenplatzhalter 17"/>
          <p:cNvSpPr>
            <a:spLocks noGrp="1"/>
          </p:cNvSpPr>
          <p:nvPr>
            <p:ph type="ftr" sz="quarter" idx="11"/>
          </p:nvPr>
        </p:nvSpPr>
        <p:spPr/>
        <p:txBody>
          <a:bodyPr/>
          <a:lstStyle>
            <a:lvl1pPr>
              <a:defRPr/>
            </a:lvl1pPr>
          </a:lstStyle>
          <a:p>
            <a:pPr>
              <a:defRPr/>
            </a:pPr>
            <a:r>
              <a:rPr lang="en-US"/>
              <a:t>Draft , Susanne Pecher; views  expressed do not necessarily reflect those of SADC, KfW, GIZ, WWF</a:t>
            </a:r>
            <a:endParaRPr lang="de-DE"/>
          </a:p>
        </p:txBody>
      </p:sp>
      <p:sp>
        <p:nvSpPr>
          <p:cNvPr id="5" name="Foliennummernplatzhalter 4"/>
          <p:cNvSpPr>
            <a:spLocks noGrp="1"/>
          </p:cNvSpPr>
          <p:nvPr>
            <p:ph type="sldNum" sz="quarter" idx="12"/>
          </p:nvPr>
        </p:nvSpPr>
        <p:spPr/>
        <p:txBody>
          <a:bodyPr/>
          <a:lstStyle>
            <a:lvl1pPr>
              <a:defRPr/>
            </a:lvl1pPr>
          </a:lstStyle>
          <a:p>
            <a:pPr>
              <a:defRPr/>
            </a:pPr>
            <a:fld id="{59462171-1A20-43D6-8F46-AED85D050679}"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Abgerundetes Rechteck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umsplatzhalter 1"/>
          <p:cNvSpPr>
            <a:spLocks noGrp="1"/>
          </p:cNvSpPr>
          <p:nvPr>
            <p:ph type="dt" sz="half" idx="10"/>
          </p:nvPr>
        </p:nvSpPr>
        <p:spPr/>
        <p:txBody>
          <a:bodyPr/>
          <a:lstStyle>
            <a:lvl1pPr>
              <a:defRPr/>
            </a:lvl1pPr>
            <a:extLst/>
          </a:lstStyle>
          <a:p>
            <a:pPr>
              <a:defRPr/>
            </a:pPr>
            <a:fld id="{D6CB131E-84A3-47DA-956A-7E6CE56428F2}" type="datetime1">
              <a:rPr lang="en-ZA"/>
              <a:pPr>
                <a:defRPr/>
              </a:pPr>
              <a:t>2013/06/17</a:t>
            </a:fld>
            <a:endParaRPr lang="de-DE"/>
          </a:p>
        </p:txBody>
      </p:sp>
      <p:sp>
        <p:nvSpPr>
          <p:cNvPr id="4" name="Fußzeilenplatzhalter 2"/>
          <p:cNvSpPr>
            <a:spLocks noGrp="1"/>
          </p:cNvSpPr>
          <p:nvPr>
            <p:ph type="ftr" sz="quarter" idx="11"/>
          </p:nvPr>
        </p:nvSpPr>
        <p:spPr/>
        <p:txBody>
          <a:bodyPr/>
          <a:lstStyle>
            <a:lvl1pPr>
              <a:defRPr/>
            </a:lvl1pPr>
            <a:extLst/>
          </a:lstStyle>
          <a:p>
            <a:pPr>
              <a:defRPr/>
            </a:pPr>
            <a:r>
              <a:rPr lang="en-US"/>
              <a:t>Draft , Susanne Pecher; views  expressed do not necessarily reflect those of SADC, KfW, GIZ, WWF</a:t>
            </a:r>
            <a:endParaRPr lang="de-DE"/>
          </a:p>
        </p:txBody>
      </p:sp>
      <p:sp>
        <p:nvSpPr>
          <p:cNvPr id="5" name="Foliennummernplatzhalter 3"/>
          <p:cNvSpPr>
            <a:spLocks noGrp="1"/>
          </p:cNvSpPr>
          <p:nvPr>
            <p:ph type="sldNum" sz="quarter" idx="12"/>
          </p:nvPr>
        </p:nvSpPr>
        <p:spPr/>
        <p:txBody>
          <a:bodyPr/>
          <a:lstStyle>
            <a:lvl1pPr>
              <a:defRPr/>
            </a:lvl1pPr>
            <a:extLst/>
          </a:lstStyle>
          <a:p>
            <a:pPr>
              <a:defRPr/>
            </a:pPr>
            <a:fld id="{EEC979A2-F146-4127-95DE-1777A76AE7D1}"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de-DE" smtClean="0"/>
              <a:t>Titelmasterformat durch Klicken bearbeiten</a:t>
            </a:r>
            <a:endParaRPr lang="en-US"/>
          </a:p>
        </p:txBody>
      </p:sp>
      <p:sp>
        <p:nvSpPr>
          <p:cNvPr id="3" name="Textplatzhalt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24"/>
          <p:cNvSpPr>
            <a:spLocks noGrp="1"/>
          </p:cNvSpPr>
          <p:nvPr>
            <p:ph type="dt" sz="half" idx="10"/>
          </p:nvPr>
        </p:nvSpPr>
        <p:spPr/>
        <p:txBody>
          <a:bodyPr/>
          <a:lstStyle>
            <a:lvl1pPr>
              <a:defRPr/>
            </a:lvl1pPr>
          </a:lstStyle>
          <a:p>
            <a:pPr>
              <a:defRPr/>
            </a:pPr>
            <a:fld id="{A3CB2E04-C2DA-4755-95F1-9CD148A7282A}" type="datetime1">
              <a:rPr lang="en-ZA"/>
              <a:pPr>
                <a:defRPr/>
              </a:pPr>
              <a:t>2013/06/17</a:t>
            </a:fld>
            <a:endParaRPr lang="de-DE"/>
          </a:p>
        </p:txBody>
      </p:sp>
      <p:sp>
        <p:nvSpPr>
          <p:cNvPr id="6" name="Fußzeilenplatzhalter 17"/>
          <p:cNvSpPr>
            <a:spLocks noGrp="1"/>
          </p:cNvSpPr>
          <p:nvPr>
            <p:ph type="ftr" sz="quarter" idx="11"/>
          </p:nvPr>
        </p:nvSpPr>
        <p:spPr/>
        <p:txBody>
          <a:bodyPr/>
          <a:lstStyle>
            <a:lvl1pPr>
              <a:defRPr/>
            </a:lvl1pPr>
          </a:lstStyle>
          <a:p>
            <a:pPr>
              <a:defRPr/>
            </a:pPr>
            <a:r>
              <a:rPr lang="en-US"/>
              <a:t>Draft , Susanne Pecher; views  expressed do not necessarily reflect those of SADC, KfW, GIZ, WWF</a:t>
            </a:r>
            <a:endParaRPr lang="de-DE"/>
          </a:p>
        </p:txBody>
      </p:sp>
      <p:sp>
        <p:nvSpPr>
          <p:cNvPr id="7" name="Foliennummernplatzhalter 4"/>
          <p:cNvSpPr>
            <a:spLocks noGrp="1"/>
          </p:cNvSpPr>
          <p:nvPr>
            <p:ph type="sldNum" sz="quarter" idx="12"/>
          </p:nvPr>
        </p:nvSpPr>
        <p:spPr/>
        <p:txBody>
          <a:bodyPr/>
          <a:lstStyle>
            <a:lvl1pPr>
              <a:defRPr/>
            </a:lvl1pPr>
          </a:lstStyle>
          <a:p>
            <a:pPr>
              <a:defRPr/>
            </a:pPr>
            <a:fld id="{61A9FCC5-50B9-4BA9-85E9-3F57749738D4}"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Abgerundetes Rechteck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Eine Ecke des Rechtecks abrunden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de-DE" smtClean="0"/>
              <a:t>Titelmasterformat durch Klicken bearbeiten</a:t>
            </a:r>
            <a:endParaRPr lang="en-US"/>
          </a:p>
        </p:txBody>
      </p:sp>
      <p:sp>
        <p:nvSpPr>
          <p:cNvPr id="4" name="Textplatzhalt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3" name="Bildplatzhalt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de-DE" noProof="0" smtClean="0"/>
              <a:t>Bild durch Klicken auf Symbol hinzufügen</a:t>
            </a:r>
            <a:endParaRPr lang="en-US" noProof="0"/>
          </a:p>
        </p:txBody>
      </p:sp>
      <p:sp>
        <p:nvSpPr>
          <p:cNvPr id="7" name="Datumsplatzhalter 4"/>
          <p:cNvSpPr>
            <a:spLocks noGrp="1"/>
          </p:cNvSpPr>
          <p:nvPr>
            <p:ph type="dt" sz="half" idx="10"/>
          </p:nvPr>
        </p:nvSpPr>
        <p:spPr/>
        <p:txBody>
          <a:bodyPr/>
          <a:lstStyle>
            <a:lvl1pPr>
              <a:defRPr/>
            </a:lvl1pPr>
            <a:extLst/>
          </a:lstStyle>
          <a:p>
            <a:pPr>
              <a:defRPr/>
            </a:pPr>
            <a:fld id="{BF49FBA1-138A-4CE6-A62C-5FF4EF869B02}" type="datetime1">
              <a:rPr lang="en-ZA"/>
              <a:pPr>
                <a:defRPr/>
              </a:pPr>
              <a:t>2013/06/17</a:t>
            </a:fld>
            <a:endParaRPr lang="de-DE"/>
          </a:p>
        </p:txBody>
      </p:sp>
      <p:sp>
        <p:nvSpPr>
          <p:cNvPr id="8" name="Fußzeilenplatzhalter 5"/>
          <p:cNvSpPr>
            <a:spLocks noGrp="1"/>
          </p:cNvSpPr>
          <p:nvPr>
            <p:ph type="ftr" sz="quarter" idx="11"/>
          </p:nvPr>
        </p:nvSpPr>
        <p:spPr/>
        <p:txBody>
          <a:bodyPr/>
          <a:lstStyle>
            <a:lvl1pPr>
              <a:defRPr/>
            </a:lvl1pPr>
            <a:extLst/>
          </a:lstStyle>
          <a:p>
            <a:pPr>
              <a:defRPr/>
            </a:pPr>
            <a:r>
              <a:rPr lang="en-US"/>
              <a:t>Draft , Susanne Pecher; views  expressed do not necessarily reflect those of SADC, KfW, GIZ, WWF</a:t>
            </a:r>
            <a:endParaRPr lang="de-DE"/>
          </a:p>
        </p:txBody>
      </p:sp>
      <p:sp>
        <p:nvSpPr>
          <p:cNvPr id="9" name="Foliennummernplatzhalter 6"/>
          <p:cNvSpPr>
            <a:spLocks noGrp="1"/>
          </p:cNvSpPr>
          <p:nvPr>
            <p:ph type="sldNum" sz="quarter" idx="12"/>
          </p:nvPr>
        </p:nvSpPr>
        <p:spPr/>
        <p:txBody>
          <a:bodyPr/>
          <a:lstStyle>
            <a:lvl1pPr>
              <a:defRPr/>
            </a:lvl1pPr>
            <a:extLst/>
          </a:lstStyle>
          <a:p>
            <a:pPr>
              <a:defRPr/>
            </a:pPr>
            <a:fld id="{FEEC3462-AE25-447D-AF96-FEB1044CA742}"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bgerundetes Rechteck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Abgerundetes Rechtec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elplatzhalter 12"/>
          <p:cNvSpPr>
            <a:spLocks noGrp="1"/>
          </p:cNvSpPr>
          <p:nvPr>
            <p:ph type="title"/>
          </p:nvPr>
        </p:nvSpPr>
        <p:spPr>
          <a:xfrm>
            <a:off x="503238" y="4986338"/>
            <a:ext cx="8183562" cy="1050925"/>
          </a:xfrm>
          <a:prstGeom prst="rect">
            <a:avLst/>
          </a:prstGeom>
        </p:spPr>
        <p:txBody>
          <a:bodyPr vert="horz" anchor="b">
            <a:normAutofit/>
          </a:bodyPr>
          <a:lstStyle>
            <a:extLst/>
          </a:lstStyle>
          <a:p>
            <a:r>
              <a:rPr lang="de-DE" smtClean="0"/>
              <a:t>Titelmasterformat durch Klicken bearbeiten</a:t>
            </a:r>
            <a:endParaRPr lang="en-US"/>
          </a:p>
        </p:txBody>
      </p:sp>
      <p:sp>
        <p:nvSpPr>
          <p:cNvPr id="1031" name="Textplatzhalt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25" name="Datumsplatzhalt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21C25C5E-2DB3-41E3-9B0A-02A1D0316A5B}" type="datetime1">
              <a:rPr lang="en-ZA"/>
              <a:pPr>
                <a:defRPr/>
              </a:pPr>
              <a:t>2013/06/17</a:t>
            </a:fld>
            <a:endParaRPr lang="de-DE"/>
          </a:p>
        </p:txBody>
      </p:sp>
      <p:sp>
        <p:nvSpPr>
          <p:cNvPr id="18" name="Fußzeilenplatzhalt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r>
              <a:rPr lang="en-US"/>
              <a:t>Draft , Susanne Pecher; views  expressed do not necessarily reflect those of SADC, KfW, GIZ, WWF</a:t>
            </a:r>
            <a:endParaRPr lang="de-DE"/>
          </a:p>
        </p:txBody>
      </p:sp>
      <p:sp>
        <p:nvSpPr>
          <p:cNvPr id="5" name="Foliennummernplatzhalt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FFBB97C8-B400-434C-A88B-95A4EE3F8C3F}"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56" r:id="rId1"/>
    <p:sldLayoutId id="2147483749" r:id="rId2"/>
    <p:sldLayoutId id="2147483757" r:id="rId3"/>
    <p:sldLayoutId id="2147483750" r:id="rId4"/>
    <p:sldLayoutId id="2147483751" r:id="rId5"/>
    <p:sldLayoutId id="2147483752" r:id="rId6"/>
    <p:sldLayoutId id="2147483758" r:id="rId7"/>
    <p:sldLayoutId id="2147483753" r:id="rId8"/>
    <p:sldLayoutId id="2147483759" r:id="rId9"/>
    <p:sldLayoutId id="2147483754" r:id="rId10"/>
    <p:sldLayoutId id="2147483755" r:id="rId11"/>
  </p:sldLayoutIdLst>
  <p:hf hdr="0" ftr="0" dt="0"/>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2313" y="1052513"/>
            <a:ext cx="7772400" cy="2597150"/>
          </a:xfrm>
        </p:spPr>
        <p:txBody>
          <a:bodyPr>
            <a:normAutofit fontScale="90000"/>
          </a:bodyPr>
          <a:lstStyle/>
          <a:p>
            <a:pPr fontAlgn="auto">
              <a:spcAft>
                <a:spcPts val="0"/>
              </a:spcAft>
              <a:defRPr/>
            </a:pPr>
            <a:r>
              <a:rPr lang="en-ZA" dirty="0" smtClean="0">
                <a:solidFill>
                  <a:srgbClr val="0070C0"/>
                </a:solidFill>
                <a:latin typeface="Arial" pitchFamily="34" charset="0"/>
                <a:cs typeface="Arial" pitchFamily="34" charset="0"/>
              </a:rPr>
              <a:t>Feasibility for Training of Wildlife Managers and Rangers for NRM of TFCAs in the SADC Region, Phase 2 </a:t>
            </a:r>
            <a:endParaRPr lang="en-ZA" dirty="0">
              <a:solidFill>
                <a:srgbClr val="0070C0"/>
              </a:solidFill>
              <a:latin typeface="Arial" pitchFamily="34" charset="0"/>
              <a:cs typeface="Arial" pitchFamily="34" charset="0"/>
            </a:endParaRPr>
          </a:p>
        </p:txBody>
      </p:sp>
      <p:sp>
        <p:nvSpPr>
          <p:cNvPr id="3" name="Untertitel 2"/>
          <p:cNvSpPr>
            <a:spLocks noGrp="1"/>
          </p:cNvSpPr>
          <p:nvPr>
            <p:ph type="subTitle" idx="1"/>
          </p:nvPr>
        </p:nvSpPr>
        <p:spPr>
          <a:xfrm>
            <a:off x="722313" y="3684588"/>
            <a:ext cx="7772400" cy="2624137"/>
          </a:xfrm>
        </p:spPr>
        <p:txBody>
          <a:bodyPr>
            <a:normAutofit lnSpcReduction="10000"/>
          </a:bodyPr>
          <a:lstStyle/>
          <a:p>
            <a:pPr fontAlgn="auto">
              <a:spcAft>
                <a:spcPts val="0"/>
              </a:spcAft>
              <a:buFont typeface="Wingdings 2"/>
              <a:buNone/>
              <a:defRPr/>
            </a:pPr>
            <a:endParaRPr lang="de-DE" dirty="0" smtClean="0"/>
          </a:p>
          <a:p>
            <a:pPr fontAlgn="auto">
              <a:spcAft>
                <a:spcPts val="0"/>
              </a:spcAft>
              <a:buFont typeface="Wingdings 2"/>
              <a:buNone/>
              <a:defRPr/>
            </a:pPr>
            <a:r>
              <a:rPr lang="en-GB" sz="2900" dirty="0" smtClean="0"/>
              <a:t>A planning study for SADC financed by the Federal Republic of Germany through KfW. </a:t>
            </a:r>
            <a:endParaRPr lang="en-GB" dirty="0" smtClean="0"/>
          </a:p>
          <a:p>
            <a:pPr fontAlgn="auto">
              <a:spcAft>
                <a:spcPts val="0"/>
              </a:spcAft>
              <a:buFont typeface="Wingdings 2"/>
              <a:buNone/>
              <a:defRPr/>
            </a:pPr>
            <a:endParaRPr lang="de-DE" dirty="0" smtClean="0"/>
          </a:p>
          <a:p>
            <a:pPr fontAlgn="auto">
              <a:spcAft>
                <a:spcPts val="0"/>
              </a:spcAft>
              <a:buFont typeface="Wingdings 2"/>
              <a:buNone/>
              <a:defRPr/>
            </a:pPr>
            <a:r>
              <a:rPr lang="en-GB" dirty="0" smtClean="0"/>
              <a:t>Preliminary Results of Phase 2</a:t>
            </a:r>
          </a:p>
          <a:p>
            <a:pPr fontAlgn="auto">
              <a:spcAft>
                <a:spcPts val="0"/>
              </a:spcAft>
              <a:buFont typeface="Wingdings 2"/>
              <a:buNone/>
              <a:defRPr/>
            </a:pPr>
            <a:r>
              <a:rPr lang="en-GB" dirty="0" smtClean="0"/>
              <a:t>12.6.2013 BMZ, </a:t>
            </a:r>
            <a:r>
              <a:rPr lang="de-DE" dirty="0" smtClean="0"/>
              <a:t>Referat</a:t>
            </a:r>
            <a:r>
              <a:rPr lang="en-GB" dirty="0" smtClean="0"/>
              <a:t> 305, Bonn, Germany</a:t>
            </a:r>
          </a:p>
          <a:p>
            <a:pPr fontAlgn="auto">
              <a:spcAft>
                <a:spcPts val="0"/>
              </a:spcAft>
              <a:buFont typeface="Wingdings 2"/>
              <a:buNone/>
              <a:defRPr/>
            </a:pPr>
            <a:r>
              <a:rPr lang="en-GB" dirty="0" smtClean="0"/>
              <a:t>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5589588"/>
            <a:ext cx="8183562" cy="863600"/>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3. Draft Logframe</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419725"/>
          </a:xfrm>
        </p:spPr>
        <p:txBody>
          <a:bodyPr>
            <a:normAutofit fontScale="92500" lnSpcReduction="10000"/>
          </a:bodyPr>
          <a:lstStyle/>
          <a:p>
            <a:pPr marL="0" indent="0" algn="just" fontAlgn="auto">
              <a:lnSpc>
                <a:spcPct val="90000"/>
              </a:lnSpc>
              <a:spcAft>
                <a:spcPts val="0"/>
              </a:spcAft>
              <a:buClr>
                <a:srgbClr val="0070C0"/>
              </a:buClr>
              <a:buFont typeface="Wingdings 2"/>
              <a:buNone/>
              <a:defRPr/>
            </a:pPr>
            <a:r>
              <a:rPr lang="en-GB" sz="2600" b="1" i="1" dirty="0" smtClean="0">
                <a:solidFill>
                  <a:schemeClr val="tx1">
                    <a:lumMod val="75000"/>
                    <a:lumOff val="25000"/>
                  </a:schemeClr>
                </a:solidFill>
                <a:latin typeface="Arial" pitchFamily="34" charset="0"/>
                <a:cs typeface="Arial" pitchFamily="34" charset="0"/>
              </a:rPr>
              <a:t>Outcome: </a:t>
            </a:r>
          </a:p>
          <a:p>
            <a:pPr marL="0" indent="0" algn="just" fontAlgn="auto">
              <a:lnSpc>
                <a:spcPct val="90000"/>
              </a:lnSpc>
              <a:spcAft>
                <a:spcPts val="0"/>
              </a:spcAft>
              <a:buClr>
                <a:srgbClr val="0070C0"/>
              </a:buClr>
              <a:buFont typeface="Wingdings 2"/>
              <a:buNone/>
              <a:defRPr/>
            </a:pPr>
            <a:r>
              <a:rPr lang="en-GB" sz="2600" dirty="0" smtClean="0">
                <a:solidFill>
                  <a:schemeClr val="tx1">
                    <a:lumMod val="75000"/>
                    <a:lumOff val="25000"/>
                  </a:schemeClr>
                </a:solidFill>
                <a:latin typeface="Arial" pitchFamily="34" charset="0"/>
                <a:cs typeface="Arial" pitchFamily="34" charset="0"/>
              </a:rPr>
              <a:t>Wildlife managers and rangers (WMRs) are trained to apply workplace related skills and up-to date knowledge to manage critical ecosystems functions and key species across boundaries. </a:t>
            </a:r>
          </a:p>
          <a:p>
            <a:pPr marL="0" indent="0" algn="just" fontAlgn="auto">
              <a:lnSpc>
                <a:spcPct val="90000"/>
              </a:lnSpc>
              <a:spcAft>
                <a:spcPts val="0"/>
              </a:spcAft>
              <a:buClr>
                <a:srgbClr val="0070C0"/>
              </a:buClr>
              <a:buFont typeface="Wingdings 2"/>
              <a:buNone/>
              <a:defRPr/>
            </a:pPr>
            <a:endParaRPr lang="en-GB" sz="2600" dirty="0" smtClean="0">
              <a:solidFill>
                <a:schemeClr val="tx1">
                  <a:lumMod val="75000"/>
                  <a:lumOff val="25000"/>
                </a:schemeClr>
              </a:solidFill>
              <a:latin typeface="Arial" pitchFamily="34" charset="0"/>
              <a:cs typeface="Arial" pitchFamily="34" charset="0"/>
            </a:endParaRPr>
          </a:p>
          <a:p>
            <a:pPr marL="0" indent="0" algn="just" fontAlgn="auto">
              <a:lnSpc>
                <a:spcPct val="90000"/>
              </a:lnSpc>
              <a:spcAft>
                <a:spcPts val="0"/>
              </a:spcAft>
              <a:buClr>
                <a:srgbClr val="0070C0"/>
              </a:buClr>
              <a:buFont typeface="Wingdings 2"/>
              <a:buNone/>
              <a:defRPr/>
            </a:pPr>
            <a:r>
              <a:rPr lang="en-GB" sz="2600" b="1" i="1" dirty="0" smtClean="0">
                <a:solidFill>
                  <a:schemeClr val="tx1">
                    <a:lumMod val="75000"/>
                    <a:lumOff val="25000"/>
                  </a:schemeClr>
                </a:solidFill>
                <a:latin typeface="Arial" pitchFamily="34" charset="0"/>
                <a:cs typeface="Arial" pitchFamily="34" charset="0"/>
              </a:rPr>
              <a:t>Indicators:</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 of wildlife managers and rangers in a specific conservation area with workplace related skills and up-to date knowledge</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 of programme completers working in relevant occupations over a period of 24 months at a specific conservation area</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 of employees who, within a period of 24 months, consider the programme useful</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 of employers who are satisfied with program completers</a:t>
            </a:r>
          </a:p>
          <a:p>
            <a:pPr marL="0" indent="0" algn="just" fontAlgn="auto">
              <a:lnSpc>
                <a:spcPct val="90000"/>
              </a:lnSpc>
              <a:spcAft>
                <a:spcPts val="0"/>
              </a:spcAft>
              <a:buClr>
                <a:srgbClr val="0070C0"/>
              </a:buClr>
              <a:buFont typeface="Wingdings 2"/>
              <a:buChar char=""/>
              <a:defRPr/>
            </a:pPr>
            <a:endParaRPr lang="en-GB" sz="2600" dirty="0" smtClean="0">
              <a:solidFill>
                <a:schemeClr val="tx1">
                  <a:lumMod val="75000"/>
                  <a:lumOff val="25000"/>
                </a:schemeClr>
              </a:solidFill>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pPr>
              <a:defRPr/>
            </a:pPr>
            <a:fld id="{142FA9E8-3816-4512-A117-34D885F9FDF5}" type="slidenum">
              <a:rPr lang="de-DE"/>
              <a:pPr>
                <a:defRPr/>
              </a:pPr>
              <a:t>10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5589588"/>
            <a:ext cx="8183562" cy="863600"/>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3. Draft Logframe</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202238"/>
          </a:xfrm>
        </p:spPr>
        <p:txBody>
          <a:bodyPr>
            <a:normAutofit fontScale="85000" lnSpcReduction="20000"/>
          </a:bodyPr>
          <a:lstStyle/>
          <a:p>
            <a:pPr marL="0" indent="0" algn="just" fontAlgn="auto">
              <a:lnSpc>
                <a:spcPct val="90000"/>
              </a:lnSpc>
              <a:spcAft>
                <a:spcPts val="0"/>
              </a:spcAft>
              <a:buClr>
                <a:srgbClr val="0070C0"/>
              </a:buClr>
              <a:buFont typeface="Wingdings 2"/>
              <a:buNone/>
              <a:defRPr/>
            </a:pPr>
            <a:r>
              <a:rPr lang="en-GB" sz="2600" b="1" i="1" dirty="0" smtClean="0">
                <a:solidFill>
                  <a:schemeClr val="tx1">
                    <a:lumMod val="75000"/>
                    <a:lumOff val="25000"/>
                  </a:schemeClr>
                </a:solidFill>
                <a:latin typeface="Arial" pitchFamily="34" charset="0"/>
                <a:cs typeface="Arial" pitchFamily="34" charset="0"/>
              </a:rPr>
              <a:t>Outputs</a:t>
            </a:r>
          </a:p>
          <a:p>
            <a:pPr marL="514350" indent="-514350" fontAlgn="auto">
              <a:lnSpc>
                <a:spcPct val="90000"/>
              </a:lnSpc>
              <a:spcAft>
                <a:spcPts val="0"/>
              </a:spcAft>
              <a:buClr>
                <a:srgbClr val="0070C0"/>
              </a:buClr>
              <a:buFont typeface="+mj-lt"/>
              <a:buAutoNum type="arabicPeriod"/>
              <a:defRPr/>
            </a:pPr>
            <a:r>
              <a:rPr lang="en-GB" sz="2600" dirty="0" smtClean="0">
                <a:solidFill>
                  <a:schemeClr val="tx1">
                    <a:lumMod val="75000"/>
                    <a:lumOff val="25000"/>
                  </a:schemeClr>
                </a:solidFill>
                <a:latin typeface="Arial" pitchFamily="34" charset="0"/>
                <a:cs typeface="Arial" pitchFamily="34" charset="0"/>
              </a:rPr>
              <a:t>WMR teams of selected conservation areas have nearby access to in-field training venues and appropriate equipment for workplace related and cost-efficient training on transboundary conservation management. </a:t>
            </a:r>
          </a:p>
          <a:p>
            <a:pPr marL="514350" indent="-514350" fontAlgn="auto">
              <a:lnSpc>
                <a:spcPct val="90000"/>
              </a:lnSpc>
              <a:spcAft>
                <a:spcPts val="0"/>
              </a:spcAft>
              <a:buClr>
                <a:srgbClr val="0070C0"/>
              </a:buClr>
              <a:buFont typeface="+mj-lt"/>
              <a:buAutoNum type="arabicPeriod"/>
              <a:defRPr/>
            </a:pPr>
            <a:r>
              <a:rPr lang="en-GB" sz="2600" dirty="0" smtClean="0">
                <a:solidFill>
                  <a:schemeClr val="tx1">
                    <a:lumMod val="75000"/>
                    <a:lumOff val="25000"/>
                  </a:schemeClr>
                </a:solidFill>
                <a:latin typeface="Arial" pitchFamily="34" charset="0"/>
                <a:cs typeface="Arial" pitchFamily="34" charset="0"/>
              </a:rPr>
              <a:t>Training Institutions benefit from adequate infrastructure development to improve the provision of workplace related training (quantity, effectiveness and efficiency). </a:t>
            </a:r>
          </a:p>
          <a:p>
            <a:pPr marL="804672" lvl="1" indent="-457200" fontAlgn="auto">
              <a:lnSpc>
                <a:spcPct val="90000"/>
              </a:lnSpc>
              <a:spcAft>
                <a:spcPts val="0"/>
              </a:spcAft>
              <a:buClr>
                <a:srgbClr val="0070C0"/>
              </a:buClr>
              <a:buFont typeface="Wingdings" pitchFamily="2" charset="2"/>
              <a:buChar char="§"/>
              <a:defRPr/>
            </a:pPr>
            <a:r>
              <a:rPr lang="en-GB" sz="2200" dirty="0" smtClean="0">
                <a:solidFill>
                  <a:schemeClr val="tx1">
                    <a:lumMod val="75000"/>
                    <a:lumOff val="25000"/>
                  </a:schemeClr>
                </a:solidFill>
                <a:latin typeface="Arial" pitchFamily="34" charset="0"/>
                <a:cs typeface="Arial" pitchFamily="34" charset="0"/>
              </a:rPr>
              <a:t>Infrastructure development SAWC</a:t>
            </a:r>
          </a:p>
          <a:p>
            <a:pPr marL="804672" lvl="1" indent="-457200" fontAlgn="auto">
              <a:lnSpc>
                <a:spcPct val="90000"/>
              </a:lnSpc>
              <a:spcAft>
                <a:spcPts val="0"/>
              </a:spcAft>
              <a:buClr>
                <a:srgbClr val="0070C0"/>
              </a:buClr>
              <a:buFont typeface="Wingdings" pitchFamily="2" charset="2"/>
              <a:buChar char="§"/>
              <a:defRPr/>
            </a:pPr>
            <a:r>
              <a:rPr lang="en-GB" sz="2200" dirty="0" smtClean="0">
                <a:solidFill>
                  <a:schemeClr val="tx1">
                    <a:lumMod val="75000"/>
                    <a:lumOff val="25000"/>
                  </a:schemeClr>
                </a:solidFill>
                <a:latin typeface="Arial" pitchFamily="34" charset="0"/>
                <a:cs typeface="Arial" pitchFamily="34" charset="0"/>
              </a:rPr>
              <a:t>Business plan elaboration for selected Training Institutions</a:t>
            </a:r>
          </a:p>
          <a:p>
            <a:pPr marL="804672" lvl="1" indent="-457200" fontAlgn="auto">
              <a:lnSpc>
                <a:spcPct val="90000"/>
              </a:lnSpc>
              <a:spcAft>
                <a:spcPts val="0"/>
              </a:spcAft>
              <a:buClr>
                <a:srgbClr val="0070C0"/>
              </a:buClr>
              <a:buFont typeface="Wingdings" pitchFamily="2" charset="2"/>
              <a:buChar char="§"/>
              <a:defRPr/>
            </a:pPr>
            <a:r>
              <a:rPr lang="en-GB" sz="2200" dirty="0" smtClean="0">
                <a:solidFill>
                  <a:schemeClr val="tx1">
                    <a:lumMod val="75000"/>
                    <a:lumOff val="25000"/>
                  </a:schemeClr>
                </a:solidFill>
                <a:latin typeface="Arial" pitchFamily="34" charset="0"/>
                <a:cs typeface="Arial" pitchFamily="34" charset="0"/>
              </a:rPr>
              <a:t>In-field training concepts and related infrastructure planning</a:t>
            </a:r>
          </a:p>
          <a:p>
            <a:pPr marL="514350" indent="-514350" fontAlgn="auto">
              <a:lnSpc>
                <a:spcPct val="90000"/>
              </a:lnSpc>
              <a:spcAft>
                <a:spcPts val="0"/>
              </a:spcAft>
              <a:buClr>
                <a:srgbClr val="0070C0"/>
              </a:buClr>
              <a:buFont typeface="+mj-lt"/>
              <a:buAutoNum type="arabicPeriod"/>
              <a:defRPr/>
            </a:pPr>
            <a:r>
              <a:rPr lang="en-GB" sz="2600" dirty="0" smtClean="0">
                <a:solidFill>
                  <a:schemeClr val="tx1">
                    <a:lumMod val="75000"/>
                    <a:lumOff val="25000"/>
                  </a:schemeClr>
                </a:solidFill>
                <a:latin typeface="Arial" pitchFamily="34" charset="0"/>
                <a:cs typeface="Arial" pitchFamily="34" charset="0"/>
              </a:rPr>
              <a:t>A mechanism is established to finance and provide needs driven, workplace related training to WMR teams of specific conservation areas for transboundary conservation management. </a:t>
            </a:r>
          </a:p>
          <a:p>
            <a:pPr marL="804672" lvl="1" indent="-457200" fontAlgn="auto">
              <a:lnSpc>
                <a:spcPct val="90000"/>
              </a:lnSpc>
              <a:spcAft>
                <a:spcPts val="0"/>
              </a:spcAft>
              <a:buClr>
                <a:srgbClr val="0070C0"/>
              </a:buClr>
              <a:buFont typeface="Wingdings" pitchFamily="2" charset="2"/>
              <a:buChar char="§"/>
              <a:defRPr/>
            </a:pPr>
            <a:r>
              <a:rPr lang="en-GB" sz="2000" dirty="0" smtClean="0">
                <a:solidFill>
                  <a:schemeClr val="tx1">
                    <a:lumMod val="75000"/>
                    <a:lumOff val="25000"/>
                  </a:schemeClr>
                </a:solidFill>
                <a:latin typeface="Arial" pitchFamily="34" charset="0"/>
                <a:cs typeface="Arial" pitchFamily="34" charset="0"/>
              </a:rPr>
              <a:t>Development of training programmes for teams in specific conservation areas</a:t>
            </a:r>
          </a:p>
          <a:p>
            <a:pPr marL="804672" lvl="1" indent="-457200" fontAlgn="auto">
              <a:lnSpc>
                <a:spcPct val="90000"/>
              </a:lnSpc>
              <a:spcAft>
                <a:spcPts val="0"/>
              </a:spcAft>
              <a:buClr>
                <a:srgbClr val="0070C0"/>
              </a:buClr>
              <a:buFont typeface="Wingdings" pitchFamily="2" charset="2"/>
              <a:buChar char="§"/>
              <a:defRPr/>
            </a:pPr>
            <a:r>
              <a:rPr lang="en-GB" sz="2000" dirty="0" smtClean="0">
                <a:solidFill>
                  <a:schemeClr val="tx1">
                    <a:lumMod val="75000"/>
                    <a:lumOff val="25000"/>
                  </a:schemeClr>
                </a:solidFill>
                <a:latin typeface="Arial" pitchFamily="34" charset="0"/>
                <a:cs typeface="Arial" pitchFamily="34" charset="0"/>
              </a:rPr>
              <a:t>Scholarship fund</a:t>
            </a:r>
          </a:p>
          <a:p>
            <a:pPr marL="804672" lvl="1" indent="-457200" fontAlgn="auto">
              <a:lnSpc>
                <a:spcPct val="90000"/>
              </a:lnSpc>
              <a:spcAft>
                <a:spcPts val="0"/>
              </a:spcAft>
              <a:buClr>
                <a:srgbClr val="0070C0"/>
              </a:buClr>
              <a:buFont typeface="Wingdings" pitchFamily="2" charset="2"/>
              <a:buChar char="§"/>
              <a:defRPr/>
            </a:pPr>
            <a:r>
              <a:rPr lang="en-GB" sz="2000" dirty="0" smtClean="0">
                <a:solidFill>
                  <a:schemeClr val="tx1">
                    <a:lumMod val="75000"/>
                    <a:lumOff val="25000"/>
                  </a:schemeClr>
                </a:solidFill>
                <a:latin typeface="Arial" pitchFamily="34" charset="0"/>
                <a:cs typeface="Arial" pitchFamily="34" charset="0"/>
              </a:rPr>
              <a:t>M&amp;E system</a:t>
            </a:r>
            <a:endParaRPr lang="en-GB" sz="2200" dirty="0" smtClean="0">
              <a:solidFill>
                <a:schemeClr val="tx1">
                  <a:lumMod val="75000"/>
                  <a:lumOff val="25000"/>
                </a:schemeClr>
              </a:solidFill>
              <a:latin typeface="Arial" pitchFamily="34" charset="0"/>
              <a:cs typeface="Arial" pitchFamily="34" charset="0"/>
            </a:endParaRPr>
          </a:p>
          <a:p>
            <a:pPr marL="514350" indent="-514350" fontAlgn="auto">
              <a:lnSpc>
                <a:spcPct val="90000"/>
              </a:lnSpc>
              <a:spcAft>
                <a:spcPts val="0"/>
              </a:spcAft>
              <a:buClr>
                <a:srgbClr val="0070C0"/>
              </a:buClr>
              <a:buFont typeface="+mj-lt"/>
              <a:buAutoNum type="arabicPeriod"/>
              <a:defRPr/>
            </a:pPr>
            <a:r>
              <a:rPr lang="en-GB" sz="2600" dirty="0" smtClean="0">
                <a:solidFill>
                  <a:schemeClr val="tx1">
                    <a:lumMod val="75000"/>
                    <a:lumOff val="25000"/>
                  </a:schemeClr>
                </a:solidFill>
                <a:latin typeface="Arial" pitchFamily="34" charset="0"/>
                <a:cs typeface="Arial" pitchFamily="34" charset="0"/>
              </a:rPr>
              <a:t>An efficient and effective programme management is established and functional. </a:t>
            </a:r>
          </a:p>
        </p:txBody>
      </p:sp>
      <p:sp>
        <p:nvSpPr>
          <p:cNvPr id="5" name="Foliennummernplatzhalter 4"/>
          <p:cNvSpPr>
            <a:spLocks noGrp="1"/>
          </p:cNvSpPr>
          <p:nvPr>
            <p:ph type="sldNum" sz="quarter" idx="12"/>
          </p:nvPr>
        </p:nvSpPr>
        <p:spPr/>
        <p:txBody>
          <a:bodyPr/>
          <a:lstStyle/>
          <a:p>
            <a:pPr>
              <a:defRPr/>
            </a:pPr>
            <a:fld id="{DFD4C62E-7C44-40D8-91C0-8C6FFF91E7C6}" type="slidenum">
              <a:rPr lang="de-DE"/>
              <a:pPr>
                <a:defRPr/>
              </a:pPr>
              <a:t>11</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6021388"/>
            <a:ext cx="8183562" cy="360362"/>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4. Draft layout scholarship funding</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250825" y="385763"/>
            <a:ext cx="8713788" cy="5346700"/>
          </a:xfrm>
        </p:spPr>
        <p:txBody>
          <a:bodyPr>
            <a:normAutofit fontScale="92500" lnSpcReduction="10000"/>
          </a:bodyPr>
          <a:lstStyle/>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Who benefits:</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Employed teams in specific conservation areas, which are important to protect the integrity of the TFCA</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Batches of 20 – 25, across ranks, operational level (up to section ranger / warden)</a:t>
            </a:r>
          </a:p>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What is funded:</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Skills and knowledge to maintain critical ecosystems functions and key species, 1</a:t>
            </a:r>
            <a:r>
              <a:rPr lang="en-GB" baseline="30000" dirty="0" smtClean="0">
                <a:solidFill>
                  <a:schemeClr val="tx1">
                    <a:lumMod val="75000"/>
                    <a:lumOff val="25000"/>
                  </a:schemeClr>
                </a:solidFill>
                <a:latin typeface="Arial" pitchFamily="34" charset="0"/>
                <a:cs typeface="Arial" pitchFamily="34" charset="0"/>
              </a:rPr>
              <a:t>st</a:t>
            </a:r>
            <a:r>
              <a:rPr lang="en-GB" dirty="0" smtClean="0">
                <a:solidFill>
                  <a:schemeClr val="tx1">
                    <a:lumMod val="75000"/>
                    <a:lumOff val="25000"/>
                  </a:schemeClr>
                </a:solidFill>
                <a:latin typeface="Arial" pitchFamily="34" charset="0"/>
                <a:cs typeface="Arial" pitchFamily="34" charset="0"/>
              </a:rPr>
              <a:t> priorities: anti-poaching, community outreach, spatial planning and management other priorities based on justification</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Foundation training, refresher training, innovation training, leadership training, training of trainers and mentors </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2 – 3 years training programs for team development up to 25.000 €  per 25 trainees</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Equipment  required for training and subsequent work application up to 60.000 €  per 25 trainees</a:t>
            </a:r>
          </a:p>
          <a:p>
            <a:pPr marL="548640" lvl="1" indent="-201168" fontAlgn="auto">
              <a:spcAft>
                <a:spcPts val="0"/>
              </a:spcAft>
              <a:buClr>
                <a:srgbClr val="0070C0"/>
              </a:buClr>
              <a:buFont typeface="Wingdings" pitchFamily="2" charset="2"/>
              <a:buChar char="ü"/>
              <a:defRPr/>
            </a:pPr>
            <a:endParaRPr lang="en-GB" dirty="0" smtClean="0">
              <a:solidFill>
                <a:schemeClr val="tx1">
                  <a:lumMod val="75000"/>
                  <a:lumOff val="25000"/>
                </a:schemeClr>
              </a:solidFill>
              <a:latin typeface="Arial" pitchFamily="34" charset="0"/>
              <a:cs typeface="Arial" pitchFamily="34" charset="0"/>
            </a:endParaRP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C8656F1B-1E19-4873-BB12-E9F7A937E49F}" type="slidenum">
              <a:rPr lang="de-DE"/>
              <a:pPr>
                <a:defRPr/>
              </a:pPr>
              <a:t>12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5732463"/>
            <a:ext cx="8183562" cy="792162"/>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4. Draft layout scholarship funding: </a:t>
            </a:r>
            <a:br>
              <a:rPr lang="en-ZA" sz="2000" dirty="0" smtClean="0">
                <a:solidFill>
                  <a:srgbClr val="0070C0"/>
                </a:solidFill>
                <a:latin typeface="Arial" pitchFamily="34" charset="0"/>
                <a:cs typeface="Arial" pitchFamily="34" charset="0"/>
              </a:rPr>
            </a:br>
            <a:r>
              <a:rPr lang="en-ZA" sz="2000" dirty="0" smtClean="0">
                <a:solidFill>
                  <a:srgbClr val="0070C0"/>
                </a:solidFill>
                <a:latin typeface="Arial" pitchFamily="34" charset="0"/>
                <a:cs typeface="Arial" pitchFamily="34" charset="0"/>
              </a:rPr>
              <a:t>Equipment / Copyright: R. De </a:t>
            </a:r>
            <a:r>
              <a:rPr lang="en-ZA" sz="2000" dirty="0" err="1" smtClean="0">
                <a:solidFill>
                  <a:srgbClr val="0070C0"/>
                </a:solidFill>
                <a:latin typeface="Arial" pitchFamily="34" charset="0"/>
                <a:cs typeface="Arial" pitchFamily="34" charset="0"/>
              </a:rPr>
              <a:t>Kock</a:t>
            </a:r>
            <a:endParaRPr lang="en-ZA" sz="2000" dirty="0">
              <a:solidFill>
                <a:srgbClr val="0070C0"/>
              </a:solidFill>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pPr>
              <a:defRPr/>
            </a:pPr>
            <a:fld id="{EA6990D5-0D70-4777-A276-90CB9522B916}" type="slidenum">
              <a:rPr lang="de-DE"/>
              <a:pPr>
                <a:defRPr/>
              </a:pPr>
              <a:t>13</a:t>
            </a:fld>
            <a:endParaRPr lang="de-DE" dirty="0"/>
          </a:p>
        </p:txBody>
      </p:sp>
      <p:pic>
        <p:nvPicPr>
          <p:cNvPr id="27651" name="Picture 2" descr="C:\Users\Susanne Pecher\Documents\2_Projekte\2013-KfW\14-KfW-SADC-TNAII\06-Documents\SAWC-partner-structure-assessment\5 - mobile training units\angola fotos\S3014.JPG"/>
          <p:cNvPicPr>
            <a:picLocks noGrp="1" noChangeAspect="1" noChangeArrowheads="1"/>
          </p:cNvPicPr>
          <p:nvPr>
            <p:ph idx="1"/>
          </p:nvPr>
        </p:nvPicPr>
        <p:blipFill>
          <a:blip r:embed="rId2"/>
          <a:srcRect/>
          <a:stretch>
            <a:fillRect/>
          </a:stretch>
        </p:blipFill>
        <p:spPr>
          <a:xfrm>
            <a:off x="1116013" y="530225"/>
            <a:ext cx="6937375" cy="5202238"/>
          </a:xfrm>
        </p:spPr>
      </p:pic>
      <p:sp>
        <p:nvSpPr>
          <p:cNvPr id="9" name="Ellipse 8"/>
          <p:cNvSpPr/>
          <p:nvPr/>
        </p:nvSpPr>
        <p:spPr>
          <a:xfrm>
            <a:off x="3419475" y="2636838"/>
            <a:ext cx="647700" cy="6477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Ellipse 9"/>
          <p:cNvSpPr/>
          <p:nvPr/>
        </p:nvSpPr>
        <p:spPr>
          <a:xfrm>
            <a:off x="4859338" y="4868863"/>
            <a:ext cx="649287" cy="6477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5732463"/>
            <a:ext cx="8183562" cy="792162"/>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4. Draft layout scholarship funding: </a:t>
            </a:r>
            <a:br>
              <a:rPr lang="en-ZA" sz="2000" dirty="0" smtClean="0">
                <a:solidFill>
                  <a:srgbClr val="0070C0"/>
                </a:solidFill>
                <a:latin typeface="Arial" pitchFamily="34" charset="0"/>
                <a:cs typeface="Arial" pitchFamily="34" charset="0"/>
              </a:rPr>
            </a:br>
            <a:r>
              <a:rPr lang="en-ZA" sz="2000" dirty="0" smtClean="0">
                <a:solidFill>
                  <a:srgbClr val="0070C0"/>
                </a:solidFill>
                <a:latin typeface="Arial" pitchFamily="34" charset="0"/>
                <a:cs typeface="Arial" pitchFamily="34" charset="0"/>
              </a:rPr>
              <a:t>Equipment / Copyright: R. De </a:t>
            </a:r>
            <a:r>
              <a:rPr lang="en-ZA" sz="2000" dirty="0" err="1" smtClean="0">
                <a:solidFill>
                  <a:srgbClr val="0070C0"/>
                </a:solidFill>
                <a:latin typeface="Arial" pitchFamily="34" charset="0"/>
                <a:cs typeface="Arial" pitchFamily="34" charset="0"/>
              </a:rPr>
              <a:t>Kock</a:t>
            </a:r>
            <a:endParaRPr lang="en-ZA" sz="2000" dirty="0">
              <a:solidFill>
                <a:srgbClr val="0070C0"/>
              </a:solidFill>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pPr>
              <a:defRPr/>
            </a:pPr>
            <a:fld id="{7B4DB1A1-A7C1-40AD-A8AF-0D4CCFA11AFB}" type="slidenum">
              <a:rPr lang="de-DE"/>
              <a:pPr>
                <a:defRPr/>
              </a:pPr>
              <a:t>14</a:t>
            </a:fld>
            <a:endParaRPr lang="de-DE" dirty="0"/>
          </a:p>
        </p:txBody>
      </p:sp>
      <p:sp>
        <p:nvSpPr>
          <p:cNvPr id="9" name="Ellipse 8"/>
          <p:cNvSpPr/>
          <p:nvPr/>
        </p:nvSpPr>
        <p:spPr>
          <a:xfrm>
            <a:off x="3419475" y="2708275"/>
            <a:ext cx="647700" cy="649288"/>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6" name="Picture 2" descr="C:\Users\Susanne Pecher\Documents\2_Projekte\2013-KfW\14-KfW-SADC-TNAII\06-Documents\SAWC-partner-structure-assessment\5 - mobile training units\angola fotos\S4010085.JPG"/>
          <p:cNvPicPr>
            <a:picLocks noGrp="1" noChangeAspect="1" noChangeArrowheads="1"/>
          </p:cNvPicPr>
          <p:nvPr>
            <p:ph idx="1"/>
          </p:nvPr>
        </p:nvPicPr>
        <p:blipFill>
          <a:blip r:embed="rId2"/>
          <a:srcRect/>
          <a:stretch>
            <a:fillRect/>
          </a:stretch>
        </p:blipFill>
        <p:spPr>
          <a:xfrm>
            <a:off x="1116013" y="530225"/>
            <a:ext cx="6937375" cy="5202238"/>
          </a:xfrm>
        </p:spPr>
      </p:pic>
      <p:sp>
        <p:nvSpPr>
          <p:cNvPr id="10" name="Ellipse 9"/>
          <p:cNvSpPr/>
          <p:nvPr/>
        </p:nvSpPr>
        <p:spPr>
          <a:xfrm>
            <a:off x="5076825" y="2349500"/>
            <a:ext cx="647700" cy="6477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6021388"/>
            <a:ext cx="8183562" cy="360362"/>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4. Draft layout scholarship funding</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250825" y="385763"/>
            <a:ext cx="8713788" cy="5346700"/>
          </a:xfrm>
        </p:spPr>
        <p:txBody>
          <a:bodyPr>
            <a:normAutofit fontScale="77500" lnSpcReduction="20000"/>
          </a:bodyPr>
          <a:lstStyle/>
          <a:p>
            <a:pPr marL="355600" indent="-355600"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Implementation principles:</a:t>
            </a:r>
          </a:p>
          <a:p>
            <a:pPr marL="548640" lvl="1" indent="-201168"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Tripartite agreement between Training Institution (TI), Employer, Park Management</a:t>
            </a:r>
          </a:p>
          <a:p>
            <a:pPr marL="548640" lvl="1" indent="-201168"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Letter of undertaking from the Employer that at least 70% of the trained team members remain at the workplace in a particular conservation area for a minimum of 2 years after the end of the training programme, employee to confirm his personal commitment</a:t>
            </a:r>
          </a:p>
          <a:p>
            <a:pPr marL="548640" lvl="1" indent="-201168"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Training programs developed by TI together with Park Management and in line with workplace conditions</a:t>
            </a:r>
          </a:p>
          <a:p>
            <a:pPr marL="355600" lvl="1" indent="-355600" fontAlgn="auto">
              <a:spcAft>
                <a:spcPts val="0"/>
              </a:spcAft>
              <a:buClr>
                <a:srgbClr val="0070C0"/>
              </a:buClr>
              <a:buSzPct val="80000"/>
              <a:buFont typeface="Wingdings" pitchFamily="2" charset="2"/>
              <a:buChar char="q"/>
              <a:defRPr/>
            </a:pPr>
            <a:r>
              <a:rPr lang="en-GB" sz="2800" dirty="0" smtClean="0">
                <a:solidFill>
                  <a:schemeClr val="tx1">
                    <a:lumMod val="75000"/>
                    <a:lumOff val="25000"/>
                  </a:schemeClr>
                </a:solidFill>
                <a:latin typeface="Arial" pitchFamily="34" charset="0"/>
                <a:cs typeface="Arial" pitchFamily="34" charset="0"/>
              </a:rPr>
              <a:t>Implementation risks :</a:t>
            </a:r>
          </a:p>
          <a:p>
            <a:pPr marL="593344" lvl="2" indent="-355600" fontAlgn="auto">
              <a:spcAft>
                <a:spcPts val="0"/>
              </a:spcAft>
              <a:buClr>
                <a:srgbClr val="0070C0"/>
              </a:buClr>
              <a:buFont typeface="Wingdings" pitchFamily="2" charset="2"/>
              <a:buChar char="ü"/>
              <a:defRPr/>
            </a:pPr>
            <a:r>
              <a:rPr lang="en-GB" sz="2600" dirty="0" smtClean="0">
                <a:solidFill>
                  <a:schemeClr val="tx1">
                    <a:lumMod val="75000"/>
                    <a:lumOff val="25000"/>
                  </a:schemeClr>
                </a:solidFill>
                <a:latin typeface="Arial" pitchFamily="34" charset="0"/>
                <a:cs typeface="Arial" pitchFamily="34" charset="0"/>
              </a:rPr>
              <a:t>Nepotism: it has to be ensured that training is provided to the “right” people</a:t>
            </a:r>
          </a:p>
          <a:p>
            <a:pPr marL="593344" lvl="2" indent="-355600" fontAlgn="auto">
              <a:spcAft>
                <a:spcPts val="0"/>
              </a:spcAft>
              <a:buClr>
                <a:srgbClr val="0070C0"/>
              </a:buClr>
              <a:buFont typeface="Wingdings" pitchFamily="2" charset="2"/>
              <a:buChar char="ü"/>
              <a:defRPr/>
            </a:pPr>
            <a:r>
              <a:rPr lang="en-GB" sz="2600" dirty="0" smtClean="0">
                <a:solidFill>
                  <a:schemeClr val="tx1">
                    <a:lumMod val="75000"/>
                    <a:lumOff val="25000"/>
                  </a:schemeClr>
                </a:solidFill>
                <a:latin typeface="Arial" pitchFamily="34" charset="0"/>
                <a:cs typeface="Arial" pitchFamily="34" charset="0"/>
              </a:rPr>
              <a:t>Formalism: the training provided has to respond to the actual skills gap and the potential of trainees</a:t>
            </a:r>
          </a:p>
          <a:p>
            <a:pPr marL="593344" lvl="2" indent="-355600" fontAlgn="auto">
              <a:spcAft>
                <a:spcPts val="0"/>
              </a:spcAft>
              <a:buClr>
                <a:srgbClr val="0070C0"/>
              </a:buClr>
              <a:buFont typeface="Wingdings" pitchFamily="2" charset="2"/>
              <a:buChar char="ü"/>
              <a:defRPr/>
            </a:pPr>
            <a:r>
              <a:rPr lang="en-GB" sz="2600" dirty="0" smtClean="0">
                <a:solidFill>
                  <a:schemeClr val="tx1">
                    <a:lumMod val="75000"/>
                    <a:lumOff val="25000"/>
                  </a:schemeClr>
                </a:solidFill>
                <a:latin typeface="Arial" pitchFamily="34" charset="0"/>
                <a:cs typeface="Arial" pitchFamily="34" charset="0"/>
              </a:rPr>
              <a:t>Inefficiency: it has to be ensured that funds disbursed to training institutions (TI) are used without delay for training implementation at the lowest possible administrative costs</a:t>
            </a:r>
          </a:p>
          <a:p>
            <a:pPr marL="593344" lvl="2" indent="-355600" fontAlgn="auto">
              <a:spcAft>
                <a:spcPts val="0"/>
              </a:spcAft>
              <a:buClr>
                <a:srgbClr val="0070C0"/>
              </a:buClr>
              <a:buFont typeface="Wingdings" pitchFamily="2" charset="2"/>
              <a:buChar char="ü"/>
              <a:defRPr/>
            </a:pPr>
            <a:r>
              <a:rPr lang="en-GB" sz="2600" dirty="0" smtClean="0">
                <a:solidFill>
                  <a:schemeClr val="tx1">
                    <a:lumMod val="75000"/>
                    <a:lumOff val="25000"/>
                  </a:schemeClr>
                </a:solidFill>
                <a:latin typeface="Arial" pitchFamily="34" charset="0"/>
                <a:cs typeface="Arial" pitchFamily="34" charset="0"/>
              </a:rPr>
              <a:t>Bad quality: it has to be ensured that unqualified training providers (body shops) are safely excluded</a:t>
            </a:r>
          </a:p>
          <a:p>
            <a:pPr marL="548640" lvl="1" indent="-201168" fontAlgn="auto">
              <a:spcAft>
                <a:spcPts val="0"/>
              </a:spcAft>
              <a:buClr>
                <a:srgbClr val="0070C0"/>
              </a:buClr>
              <a:buFont typeface="Wingdings" pitchFamily="2" charset="2"/>
              <a:buChar char="ü"/>
              <a:defRPr/>
            </a:pPr>
            <a:endParaRPr lang="en-GB" sz="2500"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ü"/>
              <a:defRPr/>
            </a:pPr>
            <a:endParaRPr lang="en-GB" dirty="0" smtClean="0">
              <a:solidFill>
                <a:schemeClr val="tx1">
                  <a:lumMod val="75000"/>
                  <a:lumOff val="25000"/>
                </a:schemeClr>
              </a:solidFill>
              <a:latin typeface="Arial" pitchFamily="34" charset="0"/>
              <a:cs typeface="Arial" pitchFamily="34" charset="0"/>
            </a:endParaRP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5E101BB5-5508-4190-A6F4-84EDE3BD302E}" type="slidenum">
              <a:rPr lang="de-DE"/>
              <a:pPr>
                <a:defRPr/>
              </a:pPr>
              <a:t>15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6021388"/>
            <a:ext cx="8183562" cy="360362"/>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4. Draft layout scholarship funding</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107950" y="476250"/>
            <a:ext cx="8856663" cy="5113338"/>
          </a:xfrm>
        </p:spPr>
        <p:txBody>
          <a:bodyPr>
            <a:normAutofit fontScale="70000" lnSpcReduction="20000"/>
          </a:bodyPr>
          <a:lstStyle/>
          <a:p>
            <a:pPr marL="355600" lvl="2" indent="-355600" fontAlgn="auto">
              <a:spcAft>
                <a:spcPts val="0"/>
              </a:spcAft>
              <a:buClr>
                <a:srgbClr val="0070C0"/>
              </a:buClr>
              <a:buFont typeface="Wingdings" pitchFamily="2" charset="2"/>
              <a:buChar char="q"/>
              <a:defRPr/>
            </a:pPr>
            <a:r>
              <a:rPr lang="en-GB" sz="2500" dirty="0" smtClean="0">
                <a:solidFill>
                  <a:schemeClr val="tx1">
                    <a:lumMod val="75000"/>
                    <a:lumOff val="25000"/>
                  </a:schemeClr>
                </a:solidFill>
                <a:latin typeface="Arial" pitchFamily="34" charset="0"/>
                <a:cs typeface="Arial" pitchFamily="34" charset="0"/>
              </a:rPr>
              <a:t>Risk mitigation measures:</a:t>
            </a:r>
          </a:p>
          <a:p>
            <a:pPr marL="628650" lvl="2" indent="-355600"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Applications based on skills audits of teams in specific conservation areas by the TI in close collaboration with the Park Manager and Director; check attitude, skills and potential of staff versus actual job requirements in the workplace (1-2 day assessments on site)</a:t>
            </a:r>
          </a:p>
          <a:p>
            <a:pPr marL="628650" lvl="2" indent="-355600"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Recognition of prior learning and skills based assessments (address NQF levels 2 – 5)</a:t>
            </a:r>
          </a:p>
          <a:p>
            <a:pPr marL="628650" lvl="2" indent="-355600"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Application based on training programs elaborated by TI for teams in specific conservation areas with endorsement from employer</a:t>
            </a:r>
          </a:p>
          <a:p>
            <a:pPr marL="628650" lvl="2" indent="-355600"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Evaluation of applications based on agreed good practice of foundations skills training for WMRs</a:t>
            </a:r>
          </a:p>
          <a:p>
            <a:pPr marL="628650" lvl="2" indent="-355600"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Training offered is based on accredited curricula which are adjusted to actual needs</a:t>
            </a:r>
          </a:p>
          <a:p>
            <a:pPr marL="628650" lvl="2" indent="-355600"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Undertake pre-qualification of TIs in the SADC region and establish data base of eligible TIs</a:t>
            </a:r>
          </a:p>
          <a:p>
            <a:pPr marL="628650" lvl="2" indent="-355600"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Manage funds by experienced and  professional fund manager with respective accountability attached </a:t>
            </a:r>
          </a:p>
          <a:p>
            <a:pPr marL="628650" lvl="2" indent="-355600"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Establish real-time financial and technical reporting on progress which is a pre-condition for disbursement</a:t>
            </a:r>
          </a:p>
          <a:p>
            <a:pPr marL="628650" lvl="2" indent="-355600" fontAlgn="auto">
              <a:spcAft>
                <a:spcPts val="0"/>
              </a:spcAft>
              <a:buClr>
                <a:srgbClr val="0070C0"/>
              </a:buClr>
              <a:buFont typeface="Wingdings" pitchFamily="2" charset="2"/>
              <a:buChar char="ü"/>
              <a:defRPr/>
            </a:pPr>
            <a:r>
              <a:rPr lang="en-GB" sz="2500" dirty="0" smtClean="0">
                <a:solidFill>
                  <a:schemeClr val="tx1">
                    <a:lumMod val="75000"/>
                    <a:lumOff val="25000"/>
                  </a:schemeClr>
                </a:solidFill>
                <a:latin typeface="Arial" pitchFamily="34" charset="0"/>
                <a:cs typeface="Arial" pitchFamily="34" charset="0"/>
              </a:rPr>
              <a:t>Undertake external financial audits and technical quality control</a:t>
            </a:r>
          </a:p>
          <a:p>
            <a:pPr marL="628650" lvl="2" indent="-355600" fontAlgn="auto">
              <a:spcAft>
                <a:spcPts val="0"/>
              </a:spcAft>
              <a:buClr>
                <a:srgbClr val="0070C0"/>
              </a:buClr>
              <a:buFont typeface="Wingdings" pitchFamily="2" charset="2"/>
              <a:buChar char="ü"/>
              <a:defRPr/>
            </a:pPr>
            <a:endParaRPr lang="en-GB" sz="2500" dirty="0" smtClean="0">
              <a:solidFill>
                <a:schemeClr val="tx1">
                  <a:lumMod val="75000"/>
                  <a:lumOff val="25000"/>
                </a:schemeClr>
              </a:solidFill>
              <a:latin typeface="Arial" pitchFamily="34" charset="0"/>
              <a:cs typeface="Arial" pitchFamily="34" charset="0"/>
            </a:endParaRPr>
          </a:p>
          <a:p>
            <a:pPr lvl="1" indent="-547688" fontAlgn="auto">
              <a:spcAft>
                <a:spcPts val="0"/>
              </a:spcAft>
              <a:buClr>
                <a:srgbClr val="0070C0"/>
              </a:buClr>
              <a:buFont typeface="Wingdings" pitchFamily="2" charset="2"/>
              <a:buChar char="q"/>
              <a:defRPr/>
            </a:pPr>
            <a:endParaRPr lang="en-GB" sz="2800"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ü"/>
              <a:defRPr/>
            </a:pPr>
            <a:endParaRPr lang="en-GB" sz="2500" dirty="0" smtClean="0">
              <a:solidFill>
                <a:schemeClr val="tx1">
                  <a:lumMod val="75000"/>
                  <a:lumOff val="25000"/>
                </a:schemeClr>
              </a:solidFill>
              <a:latin typeface="Arial" pitchFamily="34" charset="0"/>
              <a:cs typeface="Arial" pitchFamily="34" charset="0"/>
            </a:endParaRP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9D06F292-105C-49A8-BA4B-A335FB4D9694}" type="slidenum">
              <a:rPr lang="de-DE"/>
              <a:pPr>
                <a:defRPr/>
              </a:pPr>
              <a:t>16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6092825"/>
            <a:ext cx="8183562" cy="360363"/>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5. Draft layout infrastructure funding</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562600"/>
          </a:xfrm>
        </p:spPr>
        <p:txBody>
          <a:bodyPr>
            <a:normAutofit/>
          </a:bodyPr>
          <a:lstStyle/>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Who benefits:</a:t>
            </a:r>
          </a:p>
          <a:p>
            <a:pPr marL="548640" lvl="1" indent="-201168"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Applications can be joint venture (including GOs, NGOs, TI’s, Universities, CBOs, private sector) </a:t>
            </a:r>
          </a:p>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What is funded:</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Field training venue infrastructure with durable kitchen, sanitary blocks and class-room, tented camp for up to 50 students and instructor</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Up to 300.000 € per infrastructure</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Equipment in connection to training programs</a:t>
            </a:r>
          </a:p>
          <a:p>
            <a:pPr marL="548640" lvl="1" indent="-201168" fontAlgn="auto">
              <a:spcAft>
                <a:spcPts val="0"/>
              </a:spcAft>
              <a:buClr>
                <a:srgbClr val="0070C0"/>
              </a:buClr>
              <a:buFont typeface="Wingdings" pitchFamily="2" charset="2"/>
              <a:buChar char="ü"/>
              <a:defRPr/>
            </a:pPr>
            <a:endParaRPr lang="en-ZA" sz="2500"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ü"/>
              <a:defRPr/>
            </a:pPr>
            <a:endParaRPr lang="en-ZA" sz="2500" dirty="0" smtClean="0">
              <a:solidFill>
                <a:schemeClr val="tx1">
                  <a:lumMod val="75000"/>
                  <a:lumOff val="25000"/>
                </a:schemeClr>
              </a:solidFill>
              <a:latin typeface="Arial" pitchFamily="34" charset="0"/>
              <a:cs typeface="Arial" pitchFamily="34" charset="0"/>
            </a:endParaRP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CB069BD0-A587-4BE8-A3A1-D6579BDE4B44}" type="slidenum">
              <a:rPr lang="de-DE"/>
              <a:pPr>
                <a:defRPr/>
              </a:pPr>
              <a:t>17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6092825"/>
            <a:ext cx="8183562" cy="360363"/>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5. Draft layout infrastructure funding</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491163"/>
          </a:xfrm>
        </p:spPr>
        <p:txBody>
          <a:bodyPr>
            <a:normAutofit/>
          </a:bodyPr>
          <a:lstStyle/>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Implementation principles:</a:t>
            </a:r>
          </a:p>
          <a:p>
            <a:pPr marL="548640" lvl="1" indent="-201168"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Must have management &amp; maintenance plan</a:t>
            </a:r>
          </a:p>
          <a:p>
            <a:pPr marL="548640" lvl="1" indent="-201168"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Have to be supported by the lead wildlife management agency in the respective country</a:t>
            </a:r>
          </a:p>
          <a:p>
            <a:pPr marL="548640" lvl="1" indent="-201168"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Must show significance to transboundary conservation management</a:t>
            </a:r>
          </a:p>
          <a:p>
            <a:pPr marL="548640" lvl="1" indent="-201168"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maintenance and management costs to be funded by hosting institution</a:t>
            </a:r>
          </a:p>
          <a:p>
            <a:pPr marL="355600" lvl="2" indent="-355600" fontAlgn="auto">
              <a:spcAft>
                <a:spcPts val="0"/>
              </a:spcAft>
              <a:buClr>
                <a:srgbClr val="0070C0"/>
              </a:buClr>
              <a:buFont typeface="Wingdings" pitchFamily="2" charset="2"/>
              <a:buChar char="q"/>
              <a:defRPr/>
            </a:pPr>
            <a:r>
              <a:rPr lang="en-ZA" sz="2800" dirty="0" smtClean="0">
                <a:solidFill>
                  <a:schemeClr val="tx1">
                    <a:lumMod val="75000"/>
                    <a:lumOff val="25000"/>
                  </a:schemeClr>
                </a:solidFill>
                <a:latin typeface="Arial" pitchFamily="34" charset="0"/>
                <a:cs typeface="Arial" pitchFamily="34" charset="0"/>
              </a:rPr>
              <a:t>Implementation Risks:</a:t>
            </a:r>
          </a:p>
          <a:p>
            <a:pPr marL="628650" lvl="2" indent="-273050"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Management and maintenance costs are not covered sustainably</a:t>
            </a:r>
          </a:p>
          <a:p>
            <a:pPr marL="628650" lvl="2" indent="-273050"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Costs per trainee are too high due to low occupancy rate</a:t>
            </a:r>
          </a:p>
          <a:p>
            <a:pPr marL="548640" lvl="1" indent="-201168" fontAlgn="auto">
              <a:spcAft>
                <a:spcPts val="0"/>
              </a:spcAft>
              <a:buClr>
                <a:srgbClr val="0070C0"/>
              </a:buClr>
              <a:buFont typeface="Wingdings" pitchFamily="2" charset="2"/>
              <a:buChar char="ü"/>
              <a:defRPr/>
            </a:pPr>
            <a:endParaRPr lang="en-ZA" sz="2500" dirty="0" smtClean="0">
              <a:solidFill>
                <a:schemeClr val="tx1">
                  <a:lumMod val="75000"/>
                  <a:lumOff val="25000"/>
                </a:schemeClr>
              </a:solidFill>
              <a:latin typeface="Arial" pitchFamily="34" charset="0"/>
              <a:cs typeface="Arial" pitchFamily="34" charset="0"/>
            </a:endParaRP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75AC6178-4C92-4B20-9192-958BE95AD67A}" type="slidenum">
              <a:rPr lang="de-DE"/>
              <a:pPr>
                <a:defRPr/>
              </a:pPr>
              <a:t>18</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6092825"/>
            <a:ext cx="8183562" cy="360363"/>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5. Draft layout infrastructure funding</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461375" cy="5635625"/>
          </a:xfrm>
        </p:spPr>
        <p:txBody>
          <a:bodyPr>
            <a:normAutofit fontScale="85000" lnSpcReduction="20000"/>
          </a:bodyPr>
          <a:lstStyle/>
          <a:p>
            <a:pPr marL="355600" lvl="2" indent="-355600" fontAlgn="auto">
              <a:spcAft>
                <a:spcPts val="0"/>
              </a:spcAft>
              <a:buClr>
                <a:srgbClr val="0070C0"/>
              </a:buClr>
              <a:buFont typeface="Wingdings" pitchFamily="2" charset="2"/>
              <a:buChar char="q"/>
              <a:defRPr/>
            </a:pPr>
            <a:r>
              <a:rPr lang="en-ZA" sz="2800" dirty="0" smtClean="0">
                <a:solidFill>
                  <a:schemeClr val="tx1">
                    <a:lumMod val="75000"/>
                    <a:lumOff val="25000"/>
                  </a:schemeClr>
                </a:solidFill>
                <a:latin typeface="Arial" pitchFamily="34" charset="0"/>
                <a:cs typeface="Arial" pitchFamily="34" charset="0"/>
              </a:rPr>
              <a:t>Risk mitigation:</a:t>
            </a:r>
          </a:p>
          <a:p>
            <a:pPr marL="548640" lvl="1" indent="-201168"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Justification of location: </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Does it reduce travel time of WMRs?</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Is it located in close proximity to ongoing training programmes?  </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Is the location accessible all year round? </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Other relevant factors? – biodiversity, anti-poaching considerations</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Will it be used by several stakeholders for training?</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Is it easy to service, to lock up  - could it be attached to bigger structures to save on costs for basic service supply (electricity and water?)</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How will food be provided? </a:t>
            </a:r>
          </a:p>
          <a:p>
            <a:pPr marL="628650" lvl="2" indent="-273050"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Sound assessment of expected cost/trainee to use the location prior to construction</a:t>
            </a:r>
          </a:p>
          <a:p>
            <a:pPr marL="628650" lvl="2" indent="-273050"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Price for accommodation and use of venue must include administration and managerial expenses and must be competitive</a:t>
            </a:r>
          </a:p>
          <a:p>
            <a:pPr marL="628650" lvl="2" indent="-273050"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Check if venue can be (co-) managed by TI or hospitality business who do have an experience track record in accommodation management and maintenance </a:t>
            </a:r>
          </a:p>
          <a:p>
            <a:pPr marL="628650" lvl="2" indent="-273050" fontAlgn="auto">
              <a:spcAft>
                <a:spcPts val="0"/>
              </a:spcAft>
              <a:buClr>
                <a:srgbClr val="0070C0"/>
              </a:buClr>
              <a:buFont typeface="Wingdings" pitchFamily="2" charset="2"/>
              <a:buChar char="ü"/>
              <a:defRPr/>
            </a:pPr>
            <a:endParaRPr lang="en-ZA" sz="2500" dirty="0" smtClean="0">
              <a:solidFill>
                <a:schemeClr val="tx1">
                  <a:lumMod val="75000"/>
                  <a:lumOff val="25000"/>
                </a:schemeClr>
              </a:solidFill>
              <a:latin typeface="Arial" pitchFamily="34" charset="0"/>
              <a:cs typeface="Arial" pitchFamily="34" charset="0"/>
            </a:endParaRPr>
          </a:p>
          <a:p>
            <a:pPr marL="355600" lvl="2" indent="-355600" fontAlgn="auto">
              <a:spcAft>
                <a:spcPts val="0"/>
              </a:spcAft>
              <a:buClr>
                <a:srgbClr val="0070C0"/>
              </a:buClr>
              <a:buFont typeface="Wingdings" pitchFamily="2" charset="2"/>
              <a:buChar char="q"/>
              <a:defRPr/>
            </a:pPr>
            <a:endParaRPr lang="en-ZA" sz="2800"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ü"/>
              <a:defRPr/>
            </a:pPr>
            <a:endParaRPr lang="en-ZA" sz="2500"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ü"/>
              <a:defRPr/>
            </a:pPr>
            <a:endParaRPr lang="en-ZA" sz="2500" dirty="0" smtClean="0">
              <a:solidFill>
                <a:schemeClr val="tx1">
                  <a:lumMod val="75000"/>
                  <a:lumOff val="25000"/>
                </a:schemeClr>
              </a:solidFill>
              <a:latin typeface="Arial" pitchFamily="34" charset="0"/>
              <a:cs typeface="Arial" pitchFamily="34" charset="0"/>
            </a:endParaRP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16E4B813-FF6D-49B6-ACC5-5F4C22229F77}" type="slidenum">
              <a:rPr lang="de-DE"/>
              <a:pPr>
                <a:defRPr/>
              </a:pPr>
              <a:t>19</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5329238"/>
            <a:ext cx="8183562" cy="1052512"/>
          </a:xfrm>
        </p:spPr>
        <p:txBody>
          <a:bodyPr/>
          <a:lstStyle/>
          <a:p>
            <a:pPr fontAlgn="auto">
              <a:spcAft>
                <a:spcPts val="0"/>
              </a:spcAft>
              <a:defRPr/>
            </a:pPr>
            <a:r>
              <a:rPr lang="de-DE" sz="2000" dirty="0" smtClean="0">
                <a:solidFill>
                  <a:srgbClr val="0070C0"/>
                </a:solidFill>
                <a:latin typeface="Arial" pitchFamily="34" charset="0"/>
                <a:cs typeface="Arial" pitchFamily="34" charset="0"/>
              </a:rPr>
              <a:t>Content</a:t>
            </a:r>
            <a:endParaRPr lang="de-DE"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4187825"/>
          </a:xfrm>
        </p:spPr>
        <p:txBody>
          <a:bodyPr>
            <a:normAutofit lnSpcReduction="10000"/>
          </a:bodyPr>
          <a:lstStyle/>
          <a:p>
            <a:pPr marL="514350" indent="-514350" fontAlgn="auto">
              <a:spcAft>
                <a:spcPts val="0"/>
              </a:spcAft>
              <a:buClr>
                <a:srgbClr val="0070C0"/>
              </a:buClr>
              <a:buFont typeface="+mj-lt"/>
              <a:buAutoNum type="arabicPeriod"/>
              <a:defRPr/>
            </a:pPr>
            <a:r>
              <a:rPr lang="en-ZA" dirty="0" smtClean="0">
                <a:solidFill>
                  <a:schemeClr val="tx1">
                    <a:lumMod val="75000"/>
                    <a:lumOff val="25000"/>
                  </a:schemeClr>
                </a:solidFill>
              </a:rPr>
              <a:t>Justification and purpose of the program co-funded with 10 mio € through KfW</a:t>
            </a:r>
          </a:p>
          <a:p>
            <a:pPr marL="514350" indent="-514350" fontAlgn="auto">
              <a:spcAft>
                <a:spcPts val="0"/>
              </a:spcAft>
              <a:buClr>
                <a:srgbClr val="0070C0"/>
              </a:buClr>
              <a:buFont typeface="+mj-lt"/>
              <a:buAutoNum type="arabicPeriod"/>
              <a:defRPr/>
            </a:pPr>
            <a:r>
              <a:rPr lang="en-ZA" dirty="0" smtClean="0">
                <a:solidFill>
                  <a:schemeClr val="tx1">
                    <a:lumMod val="75000"/>
                    <a:lumOff val="25000"/>
                  </a:schemeClr>
                </a:solidFill>
              </a:rPr>
              <a:t>Overall concept</a:t>
            </a:r>
          </a:p>
          <a:p>
            <a:pPr marL="514350" indent="-514350" fontAlgn="auto">
              <a:spcAft>
                <a:spcPts val="0"/>
              </a:spcAft>
              <a:buClr>
                <a:srgbClr val="0070C0"/>
              </a:buClr>
              <a:buFont typeface="+mj-lt"/>
              <a:buAutoNum type="arabicPeriod"/>
              <a:defRPr/>
            </a:pPr>
            <a:r>
              <a:rPr lang="en-ZA" dirty="0" smtClean="0">
                <a:solidFill>
                  <a:schemeClr val="tx1">
                    <a:lumMod val="75000"/>
                    <a:lumOff val="25000"/>
                  </a:schemeClr>
                </a:solidFill>
              </a:rPr>
              <a:t>Draft logframe</a:t>
            </a:r>
          </a:p>
          <a:p>
            <a:pPr marL="514350" indent="-514350" fontAlgn="auto">
              <a:spcAft>
                <a:spcPts val="0"/>
              </a:spcAft>
              <a:buClr>
                <a:srgbClr val="0070C0"/>
              </a:buClr>
              <a:buFont typeface="+mj-lt"/>
              <a:buAutoNum type="arabicPeriod"/>
              <a:defRPr/>
            </a:pPr>
            <a:r>
              <a:rPr lang="en-ZA" dirty="0" smtClean="0">
                <a:solidFill>
                  <a:schemeClr val="tx1">
                    <a:lumMod val="75000"/>
                    <a:lumOff val="25000"/>
                  </a:schemeClr>
                </a:solidFill>
              </a:rPr>
              <a:t>Draft layout scholarship fund</a:t>
            </a:r>
          </a:p>
          <a:p>
            <a:pPr marL="514350" indent="-514350" fontAlgn="auto">
              <a:spcAft>
                <a:spcPts val="0"/>
              </a:spcAft>
              <a:buClr>
                <a:srgbClr val="0070C0"/>
              </a:buClr>
              <a:buFont typeface="+mj-lt"/>
              <a:buAutoNum type="arabicPeriod"/>
              <a:defRPr/>
            </a:pPr>
            <a:r>
              <a:rPr lang="en-ZA" dirty="0" smtClean="0">
                <a:solidFill>
                  <a:schemeClr val="tx1">
                    <a:lumMod val="75000"/>
                    <a:lumOff val="25000"/>
                  </a:schemeClr>
                </a:solidFill>
              </a:rPr>
              <a:t>Draft layout infrastructure fund</a:t>
            </a:r>
          </a:p>
          <a:p>
            <a:pPr marL="514350" indent="-514350" fontAlgn="auto">
              <a:spcAft>
                <a:spcPts val="0"/>
              </a:spcAft>
              <a:buClr>
                <a:srgbClr val="0070C0"/>
              </a:buClr>
              <a:buFont typeface="+mj-lt"/>
              <a:buAutoNum type="arabicPeriod"/>
              <a:defRPr/>
            </a:pPr>
            <a:r>
              <a:rPr lang="en-ZA" dirty="0" smtClean="0">
                <a:solidFill>
                  <a:schemeClr val="tx1">
                    <a:lumMod val="75000"/>
                    <a:lumOff val="25000"/>
                  </a:schemeClr>
                </a:solidFill>
              </a:rPr>
              <a:t>Draft budget outline</a:t>
            </a:r>
          </a:p>
          <a:p>
            <a:pPr marL="514350" indent="-514350" fontAlgn="auto">
              <a:spcAft>
                <a:spcPts val="0"/>
              </a:spcAft>
              <a:buClr>
                <a:srgbClr val="0070C0"/>
              </a:buClr>
              <a:buFont typeface="+mj-lt"/>
              <a:buAutoNum type="arabicPeriod"/>
              <a:defRPr/>
            </a:pPr>
            <a:r>
              <a:rPr lang="en-ZA" dirty="0" smtClean="0">
                <a:solidFill>
                  <a:schemeClr val="tx1">
                    <a:lumMod val="75000"/>
                    <a:lumOff val="25000"/>
                  </a:schemeClr>
                </a:solidFill>
              </a:rPr>
              <a:t>Options for institutional set up of the program</a:t>
            </a:r>
          </a:p>
          <a:p>
            <a:pPr marL="265176" indent="-265176" fontAlgn="auto">
              <a:spcAft>
                <a:spcPts val="0"/>
              </a:spcAft>
              <a:buClr>
                <a:srgbClr val="0070C0"/>
              </a:buClr>
              <a:buFont typeface="Wingdings 2"/>
              <a:buChar char=""/>
              <a:defRPr/>
            </a:pPr>
            <a:endParaRPr lang="en-ZA" dirty="0" smtClean="0">
              <a:solidFill>
                <a:schemeClr val="tx1">
                  <a:lumMod val="75000"/>
                  <a:lumOff val="25000"/>
                </a:schemeClr>
              </a:solidFill>
            </a:endParaRPr>
          </a:p>
          <a:p>
            <a:pPr marL="265176" indent="-265176" fontAlgn="auto">
              <a:spcAft>
                <a:spcPts val="0"/>
              </a:spcAft>
              <a:buClr>
                <a:srgbClr val="0070C0"/>
              </a:buClr>
              <a:buFont typeface="Wingdings 2"/>
              <a:buChar char=""/>
              <a:defRPr/>
            </a:pPr>
            <a:endParaRPr lang="en-ZA" dirty="0" smtClean="0">
              <a:solidFill>
                <a:schemeClr val="tx1">
                  <a:lumMod val="75000"/>
                  <a:lumOff val="25000"/>
                </a:schemeClr>
              </a:solidFill>
            </a:endParaRPr>
          </a:p>
          <a:p>
            <a:pPr marL="265176" indent="-265176" fontAlgn="auto">
              <a:spcAft>
                <a:spcPts val="0"/>
              </a:spcAft>
              <a:buClr>
                <a:srgbClr val="0070C0"/>
              </a:buClr>
              <a:buFont typeface="Wingdings 2"/>
              <a:buChar char=""/>
              <a:defRPr/>
            </a:pPr>
            <a:endParaRPr lang="en-ZA" dirty="0" smtClean="0">
              <a:solidFill>
                <a:schemeClr val="tx1">
                  <a:lumMod val="75000"/>
                  <a:lumOff val="25000"/>
                </a:schemeClr>
              </a:solidFill>
            </a:endParaRPr>
          </a:p>
          <a:p>
            <a:pPr marL="265176" indent="-265176" fontAlgn="auto">
              <a:spcAft>
                <a:spcPts val="0"/>
              </a:spcAft>
              <a:buClr>
                <a:srgbClr val="0070C0"/>
              </a:buClr>
              <a:buFont typeface="Wingdings 2"/>
              <a:buChar char=""/>
              <a:defRPr/>
            </a:pPr>
            <a:endParaRPr lang="en-ZA" dirty="0" smtClean="0">
              <a:solidFill>
                <a:schemeClr val="tx1">
                  <a:lumMod val="75000"/>
                  <a:lumOff val="25000"/>
                </a:schemeClr>
              </a:solidFill>
            </a:endParaRPr>
          </a:p>
          <a:p>
            <a:pPr marL="265176" indent="-265176" fontAlgn="auto">
              <a:spcAft>
                <a:spcPts val="0"/>
              </a:spcAft>
              <a:buClr>
                <a:srgbClr val="0070C0"/>
              </a:buClr>
              <a:buFont typeface="Wingdings 2"/>
              <a:buNone/>
              <a:defRPr/>
            </a:pPr>
            <a:endParaRPr lang="en-ZA" dirty="0" smtClean="0">
              <a:solidFill>
                <a:schemeClr val="tx1">
                  <a:lumMod val="75000"/>
                  <a:lumOff val="25000"/>
                </a:schemeClr>
              </a:solidFill>
            </a:endParaRPr>
          </a:p>
          <a:p>
            <a:pPr marL="265176" indent="-265176" fontAlgn="auto">
              <a:spcAft>
                <a:spcPts val="0"/>
              </a:spcAft>
              <a:buClr>
                <a:schemeClr val="accent3">
                  <a:lumMod val="60000"/>
                  <a:lumOff val="40000"/>
                </a:schemeClr>
              </a:buClr>
              <a:buFont typeface="Wingdings 2"/>
              <a:buNone/>
              <a:defRPr/>
            </a:pPr>
            <a:endParaRPr lang="de-DE" dirty="0"/>
          </a:p>
        </p:txBody>
      </p:sp>
      <p:sp>
        <p:nvSpPr>
          <p:cNvPr id="5" name="Foliennummernplatzhalter 4"/>
          <p:cNvSpPr>
            <a:spLocks noGrp="1"/>
          </p:cNvSpPr>
          <p:nvPr>
            <p:ph type="sldNum" sz="quarter" idx="12"/>
          </p:nvPr>
        </p:nvSpPr>
        <p:spPr/>
        <p:txBody>
          <a:bodyPr/>
          <a:lstStyle/>
          <a:p>
            <a:pPr>
              <a:defRPr/>
            </a:pPr>
            <a:fld id="{B921436B-B3E6-4F64-9545-197351C51FFF}" type="slidenum">
              <a:rPr lang="de-DE"/>
              <a:pPr>
                <a:defRPr/>
              </a:pPr>
              <a:t>2</a:t>
            </a:fld>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6092825"/>
            <a:ext cx="8183562" cy="360363"/>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6. Draft budget outline: Costs</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323850" y="530225"/>
            <a:ext cx="8496300" cy="5491163"/>
          </a:xfrm>
        </p:spPr>
        <p:txBody>
          <a:bodyPr>
            <a:normAutofit fontScale="85000" lnSpcReduction="20000"/>
          </a:bodyPr>
          <a:lstStyle/>
          <a:p>
            <a:pPr marL="514350" indent="-514350" fontAlgn="auto">
              <a:spcAft>
                <a:spcPts val="0"/>
              </a:spcAft>
              <a:buClr>
                <a:srgbClr val="0070C0"/>
              </a:buClr>
              <a:buFont typeface="Wingdings 2"/>
              <a:buNone/>
              <a:defRPr/>
            </a:pPr>
            <a:r>
              <a:rPr lang="en-GB" b="1" dirty="0" smtClean="0">
                <a:solidFill>
                  <a:schemeClr val="tx1">
                    <a:lumMod val="75000"/>
                    <a:lumOff val="25000"/>
                  </a:schemeClr>
                </a:solidFill>
                <a:latin typeface="Arial" pitchFamily="34" charset="0"/>
                <a:cs typeface="Arial" pitchFamily="34" charset="0"/>
              </a:rPr>
              <a:t>Costs (rough estimation only)</a:t>
            </a:r>
          </a:p>
          <a:p>
            <a:pPr marL="514350" indent="-514350" fontAlgn="auto">
              <a:spcAft>
                <a:spcPts val="0"/>
              </a:spcAft>
              <a:buClr>
                <a:srgbClr val="0070C0"/>
              </a:buClr>
              <a:buFont typeface="+mj-lt"/>
              <a:buAutoNum type="arabicPeriod"/>
              <a:defRPr/>
            </a:pPr>
            <a:r>
              <a:rPr lang="en-GB" dirty="0" smtClean="0">
                <a:solidFill>
                  <a:schemeClr val="tx1">
                    <a:lumMod val="75000"/>
                    <a:lumOff val="25000"/>
                  </a:schemeClr>
                </a:solidFill>
                <a:latin typeface="Arial" pitchFamily="34" charset="0"/>
                <a:cs typeface="Arial" pitchFamily="34" charset="0"/>
              </a:rPr>
              <a:t>Infrastructure &amp; equipment for workplace related training</a:t>
            </a:r>
          </a:p>
          <a:p>
            <a:pPr marL="548640" lvl="1" indent="-201168" fontAlgn="auto">
              <a:spcAft>
                <a:spcPts val="0"/>
              </a:spcAft>
              <a:buClr>
                <a:srgbClr val="0070C0"/>
              </a:buClr>
              <a:buFont typeface="Wingdings" pitchFamily="2" charset="2"/>
              <a:buChar char="§"/>
              <a:defRPr/>
            </a:pPr>
            <a:r>
              <a:rPr lang="en-GB" dirty="0" smtClean="0">
                <a:solidFill>
                  <a:schemeClr val="tx1">
                    <a:lumMod val="75000"/>
                    <a:lumOff val="25000"/>
                  </a:schemeClr>
                </a:solidFill>
                <a:latin typeface="Arial" pitchFamily="34" charset="0"/>
                <a:cs typeface="Arial" pitchFamily="34" charset="0"/>
              </a:rPr>
              <a:t>1,25 million €</a:t>
            </a:r>
          </a:p>
          <a:p>
            <a:pPr marL="548640" lvl="1" indent="-201168" fontAlgn="auto">
              <a:spcAft>
                <a:spcPts val="0"/>
              </a:spcAft>
              <a:buClr>
                <a:srgbClr val="0070C0"/>
              </a:buClr>
              <a:buFont typeface="Wingdings" pitchFamily="2" charset="2"/>
              <a:buChar char="§"/>
              <a:defRPr/>
            </a:pPr>
            <a:r>
              <a:rPr lang="en-GB" dirty="0" smtClean="0">
                <a:solidFill>
                  <a:schemeClr val="tx1">
                    <a:lumMod val="75000"/>
                    <a:lumOff val="25000"/>
                  </a:schemeClr>
                </a:solidFill>
                <a:latin typeface="Arial" pitchFamily="34" charset="0"/>
                <a:cs typeface="Arial" pitchFamily="34" charset="0"/>
              </a:rPr>
              <a:t>0,4 million € equipment for trainees</a:t>
            </a:r>
          </a:p>
          <a:p>
            <a:pPr marL="514350" indent="-514350" fontAlgn="auto">
              <a:spcAft>
                <a:spcPts val="0"/>
              </a:spcAft>
              <a:buClr>
                <a:srgbClr val="0070C0"/>
              </a:buClr>
              <a:buFont typeface="+mj-lt"/>
              <a:buAutoNum type="arabicPeriod"/>
              <a:defRPr/>
            </a:pPr>
            <a:r>
              <a:rPr lang="en-GB" dirty="0" smtClean="0">
                <a:solidFill>
                  <a:schemeClr val="tx1">
                    <a:lumMod val="75000"/>
                    <a:lumOff val="25000"/>
                  </a:schemeClr>
                </a:solidFill>
                <a:latin typeface="Arial" pitchFamily="34" charset="0"/>
                <a:cs typeface="Arial" pitchFamily="34" charset="0"/>
              </a:rPr>
              <a:t>Adequate infrastructure development  for training institutions</a:t>
            </a:r>
          </a:p>
          <a:p>
            <a:pPr marL="548640" lvl="1" indent="-201168" fontAlgn="auto">
              <a:spcAft>
                <a:spcPts val="0"/>
              </a:spcAft>
              <a:buClr>
                <a:srgbClr val="0070C0"/>
              </a:buClr>
              <a:buFont typeface="Wingdings" pitchFamily="2" charset="2"/>
              <a:buChar char="§"/>
              <a:defRPr/>
            </a:pPr>
            <a:r>
              <a:rPr lang="en-GB" dirty="0" smtClean="0">
                <a:solidFill>
                  <a:schemeClr val="tx1">
                    <a:lumMod val="75000"/>
                    <a:lumOff val="25000"/>
                  </a:schemeClr>
                </a:solidFill>
                <a:latin typeface="Arial" pitchFamily="34" charset="0"/>
                <a:cs typeface="Arial" pitchFamily="34" charset="0"/>
              </a:rPr>
              <a:t>4,0 million € expansion of SAWC</a:t>
            </a:r>
          </a:p>
          <a:p>
            <a:pPr marL="548640" lvl="1" indent="-201168" fontAlgn="auto">
              <a:spcAft>
                <a:spcPts val="0"/>
              </a:spcAft>
              <a:buClr>
                <a:srgbClr val="0070C0"/>
              </a:buClr>
              <a:buFont typeface="Wingdings" pitchFamily="2" charset="2"/>
              <a:buChar char="§"/>
              <a:defRPr/>
            </a:pPr>
            <a:r>
              <a:rPr lang="en-GB" dirty="0" smtClean="0">
                <a:solidFill>
                  <a:schemeClr val="tx1">
                    <a:lumMod val="75000"/>
                    <a:lumOff val="25000"/>
                  </a:schemeClr>
                </a:solidFill>
                <a:latin typeface="Arial" pitchFamily="34" charset="0"/>
                <a:cs typeface="Arial" pitchFamily="34" charset="0"/>
              </a:rPr>
              <a:t>0,3 million € business plans, concepts and curricula</a:t>
            </a:r>
          </a:p>
          <a:p>
            <a:pPr marL="514350" indent="-514350" fontAlgn="auto">
              <a:spcAft>
                <a:spcPts val="0"/>
              </a:spcAft>
              <a:buClr>
                <a:srgbClr val="0070C0"/>
              </a:buClr>
              <a:buFont typeface="+mj-lt"/>
              <a:buAutoNum type="arabicPeriod"/>
              <a:defRPr/>
            </a:pPr>
            <a:r>
              <a:rPr lang="en-GB" dirty="0" smtClean="0">
                <a:solidFill>
                  <a:schemeClr val="tx1">
                    <a:lumMod val="75000"/>
                    <a:lumOff val="25000"/>
                  </a:schemeClr>
                </a:solidFill>
                <a:latin typeface="Arial" pitchFamily="34" charset="0"/>
                <a:cs typeface="Arial" pitchFamily="34" charset="0"/>
              </a:rPr>
              <a:t>A mechanism is established to finance and provide needs driven, workplace related training</a:t>
            </a:r>
          </a:p>
          <a:p>
            <a:pPr marL="548640" lvl="1" indent="-201168" fontAlgn="auto">
              <a:spcAft>
                <a:spcPts val="0"/>
              </a:spcAft>
              <a:buClr>
                <a:srgbClr val="0070C0"/>
              </a:buClr>
              <a:buFont typeface="Wingdings" pitchFamily="2" charset="2"/>
              <a:buChar char="§"/>
              <a:defRPr/>
            </a:pPr>
            <a:r>
              <a:rPr lang="en-GB" dirty="0" smtClean="0">
                <a:solidFill>
                  <a:schemeClr val="tx1">
                    <a:lumMod val="75000"/>
                    <a:lumOff val="25000"/>
                  </a:schemeClr>
                </a:solidFill>
                <a:latin typeface="Arial" pitchFamily="34" charset="0"/>
                <a:cs typeface="Arial" pitchFamily="34" charset="0"/>
              </a:rPr>
              <a:t>2,1 million € Training courses (including skills audits and training programmes) for up to 1.900 trainees</a:t>
            </a:r>
          </a:p>
          <a:p>
            <a:pPr marL="548640" lvl="1" indent="-201168" fontAlgn="auto">
              <a:spcAft>
                <a:spcPts val="0"/>
              </a:spcAft>
              <a:buClr>
                <a:srgbClr val="0070C0"/>
              </a:buClr>
              <a:buFont typeface="Wingdings" pitchFamily="2" charset="2"/>
              <a:buChar char="§"/>
              <a:defRPr/>
            </a:pPr>
            <a:r>
              <a:rPr lang="en-GB" dirty="0" smtClean="0">
                <a:solidFill>
                  <a:schemeClr val="tx1">
                    <a:lumMod val="75000"/>
                    <a:lumOff val="25000"/>
                  </a:schemeClr>
                </a:solidFill>
                <a:latin typeface="Arial" pitchFamily="34" charset="0"/>
                <a:cs typeface="Arial" pitchFamily="34" charset="0"/>
              </a:rPr>
              <a:t>0,5 million € management of scholarship fund</a:t>
            </a:r>
          </a:p>
          <a:p>
            <a:pPr marL="514350" indent="-514350" fontAlgn="auto">
              <a:spcAft>
                <a:spcPts val="0"/>
              </a:spcAft>
              <a:buClr>
                <a:srgbClr val="0070C0"/>
              </a:buClr>
              <a:buFont typeface="+mj-lt"/>
              <a:buAutoNum type="arabicPeriod"/>
              <a:defRPr/>
            </a:pPr>
            <a:r>
              <a:rPr lang="en-GB" dirty="0" smtClean="0">
                <a:solidFill>
                  <a:schemeClr val="tx1">
                    <a:lumMod val="75000"/>
                    <a:lumOff val="25000"/>
                  </a:schemeClr>
                </a:solidFill>
                <a:latin typeface="Arial" pitchFamily="34" charset="0"/>
                <a:cs typeface="Arial" pitchFamily="34" charset="0"/>
              </a:rPr>
              <a:t>Implementation and Programme Management</a:t>
            </a:r>
          </a:p>
          <a:p>
            <a:pPr marL="548640" lvl="1" indent="-201168" fontAlgn="auto">
              <a:spcAft>
                <a:spcPts val="0"/>
              </a:spcAft>
              <a:buClr>
                <a:srgbClr val="0070C0"/>
              </a:buClr>
              <a:buFont typeface="Wingdings" pitchFamily="2" charset="2"/>
              <a:buChar char="§"/>
              <a:defRPr/>
            </a:pPr>
            <a:r>
              <a:rPr lang="en-GB" dirty="0" smtClean="0">
                <a:solidFill>
                  <a:schemeClr val="tx1">
                    <a:lumMod val="75000"/>
                    <a:lumOff val="25000"/>
                  </a:schemeClr>
                </a:solidFill>
                <a:latin typeface="Arial" pitchFamily="34" charset="0"/>
                <a:cs typeface="Arial" pitchFamily="34" charset="0"/>
              </a:rPr>
              <a:t>0,9 million technical assistance &amp; support staff</a:t>
            </a:r>
          </a:p>
          <a:p>
            <a:pPr marL="548640" lvl="1" indent="-201168" fontAlgn="auto">
              <a:spcAft>
                <a:spcPts val="0"/>
              </a:spcAft>
              <a:buClr>
                <a:srgbClr val="0070C0"/>
              </a:buClr>
              <a:buFont typeface="Wingdings" pitchFamily="2" charset="2"/>
              <a:buChar char="§"/>
              <a:defRPr/>
            </a:pPr>
            <a:r>
              <a:rPr lang="en-GB" dirty="0" smtClean="0">
                <a:solidFill>
                  <a:schemeClr val="tx1">
                    <a:lumMod val="75000"/>
                    <a:lumOff val="25000"/>
                  </a:schemeClr>
                </a:solidFill>
                <a:latin typeface="Arial" pitchFamily="34" charset="0"/>
                <a:cs typeface="Arial" pitchFamily="34" charset="0"/>
              </a:rPr>
              <a:t>0,2 mio € office &amp; equipment</a:t>
            </a:r>
          </a:p>
          <a:p>
            <a:pPr marL="548640" lvl="1" indent="-201168" fontAlgn="auto">
              <a:spcAft>
                <a:spcPts val="0"/>
              </a:spcAft>
              <a:buClr>
                <a:srgbClr val="0070C0"/>
              </a:buClr>
              <a:buFont typeface="Wingdings" pitchFamily="2" charset="2"/>
              <a:buChar char="§"/>
              <a:defRPr/>
            </a:pPr>
            <a:r>
              <a:rPr lang="en-GB" dirty="0" smtClean="0">
                <a:solidFill>
                  <a:schemeClr val="tx1">
                    <a:lumMod val="75000"/>
                    <a:lumOff val="25000"/>
                  </a:schemeClr>
                </a:solidFill>
                <a:latin typeface="Arial" pitchFamily="34" charset="0"/>
                <a:cs typeface="Arial" pitchFamily="34" charset="0"/>
              </a:rPr>
              <a:t>0,35 mio travel and workshops</a:t>
            </a:r>
          </a:p>
          <a:p>
            <a:pPr marL="265176" lvl="1" indent="-265176" fontAlgn="auto">
              <a:spcAft>
                <a:spcPts val="0"/>
              </a:spcAft>
              <a:buClr>
                <a:srgbClr val="0070C0"/>
              </a:buClr>
              <a:buSzPct val="80000"/>
              <a:buFont typeface="Wingdings" pitchFamily="2" charset="2"/>
              <a:buChar char="Ø"/>
              <a:defRPr/>
            </a:pPr>
            <a:r>
              <a:rPr lang="en-GB" sz="2800" b="1" u="sng" dirty="0" smtClean="0">
                <a:solidFill>
                  <a:schemeClr val="tx1">
                    <a:lumMod val="75000"/>
                    <a:lumOff val="25000"/>
                  </a:schemeClr>
                </a:solidFill>
                <a:latin typeface="Arial" pitchFamily="34" charset="0"/>
                <a:cs typeface="Arial" pitchFamily="34" charset="0"/>
              </a:rPr>
              <a:t>Grand total: ca. 10 million €</a:t>
            </a:r>
          </a:p>
          <a:p>
            <a:pPr marL="265176" lvl="1" indent="-265176" fontAlgn="auto">
              <a:spcAft>
                <a:spcPts val="0"/>
              </a:spcAft>
              <a:buClr>
                <a:srgbClr val="0070C0"/>
              </a:buClr>
              <a:buSzPct val="80000"/>
              <a:buFont typeface="Wingdings" pitchFamily="2" charset="2"/>
              <a:buChar char="Ø"/>
              <a:defRPr/>
            </a:pPr>
            <a:endParaRPr lang="en-GB" sz="2800" b="1"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
              <a:defRPr/>
            </a:pPr>
            <a:endParaRPr lang="en-GB"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
              <a:defRPr/>
            </a:pPr>
            <a:endParaRPr lang="en-GB"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Verdana"/>
              <a:buNone/>
              <a:defRPr/>
            </a:pPr>
            <a:endParaRPr lang="en-ZA" sz="2500"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ü"/>
              <a:defRPr/>
            </a:pPr>
            <a:endParaRPr lang="en-ZA" sz="2500" dirty="0" smtClean="0">
              <a:solidFill>
                <a:schemeClr val="tx1">
                  <a:lumMod val="75000"/>
                  <a:lumOff val="25000"/>
                </a:schemeClr>
              </a:solidFill>
              <a:latin typeface="Arial" pitchFamily="34" charset="0"/>
              <a:cs typeface="Arial" pitchFamily="34" charset="0"/>
            </a:endParaRP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49B59949-20AB-49C1-92AC-141870D7C80D}" type="slidenum">
              <a:rPr lang="de-DE"/>
              <a:pPr>
                <a:defRPr/>
              </a:pPr>
              <a:t>20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3">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6092825"/>
            <a:ext cx="8183562" cy="360363"/>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6. Draft budget outline: Costs</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323850" y="530225"/>
            <a:ext cx="8496300" cy="5491163"/>
          </a:xfrm>
        </p:spPr>
        <p:txBody>
          <a:bodyPr>
            <a:normAutofit/>
          </a:bodyPr>
          <a:lstStyle/>
          <a:p>
            <a:pPr marL="514350" indent="-514350" fontAlgn="auto">
              <a:spcAft>
                <a:spcPts val="0"/>
              </a:spcAft>
              <a:buClr>
                <a:srgbClr val="0070C0"/>
              </a:buClr>
              <a:buFont typeface="Wingdings 2"/>
              <a:buNone/>
              <a:defRPr/>
            </a:pPr>
            <a:r>
              <a:rPr lang="en-GB" b="1" dirty="0" smtClean="0">
                <a:solidFill>
                  <a:schemeClr val="tx1">
                    <a:lumMod val="75000"/>
                    <a:lumOff val="25000"/>
                  </a:schemeClr>
                </a:solidFill>
                <a:latin typeface="Arial" pitchFamily="34" charset="0"/>
                <a:cs typeface="Arial" pitchFamily="34" charset="0"/>
              </a:rPr>
              <a:t>Costs (rough estimation only) Investment SAWC</a:t>
            </a:r>
          </a:p>
          <a:p>
            <a:pPr marL="265176" lvl="1" indent="-265176" fontAlgn="auto">
              <a:spcAft>
                <a:spcPts val="0"/>
              </a:spcAft>
              <a:buClr>
                <a:srgbClr val="0070C0"/>
              </a:buClr>
              <a:buSzPct val="80000"/>
              <a:buFont typeface="Wingdings" pitchFamily="2" charset="2"/>
              <a:buChar char="Ø"/>
              <a:defRPr/>
            </a:pPr>
            <a:r>
              <a:rPr lang="en-GB" sz="2800" b="1" u="sng" dirty="0" smtClean="0">
                <a:solidFill>
                  <a:schemeClr val="tx1">
                    <a:lumMod val="75000"/>
                    <a:lumOff val="25000"/>
                  </a:schemeClr>
                </a:solidFill>
                <a:latin typeface="Arial" pitchFamily="34" charset="0"/>
                <a:cs typeface="Arial" pitchFamily="34" charset="0"/>
              </a:rPr>
              <a:t>Sub-total : ca. 4 million €</a:t>
            </a:r>
          </a:p>
          <a:p>
            <a:pPr marL="265176" lvl="1" indent="-265176" fontAlgn="auto">
              <a:spcAft>
                <a:spcPts val="0"/>
              </a:spcAft>
              <a:buClr>
                <a:srgbClr val="0070C0"/>
              </a:buClr>
              <a:buSzPct val="80000"/>
              <a:buFont typeface="Wingdings" pitchFamily="2" charset="2"/>
              <a:buChar char="Ø"/>
              <a:defRPr/>
            </a:pPr>
            <a:r>
              <a:rPr lang="en-GB" sz="2800" dirty="0" smtClean="0">
                <a:solidFill>
                  <a:schemeClr val="tx1">
                    <a:lumMod val="75000"/>
                    <a:lumOff val="25000"/>
                  </a:schemeClr>
                </a:solidFill>
                <a:latin typeface="Arial" pitchFamily="34" charset="0"/>
                <a:cs typeface="Arial" pitchFamily="34" charset="0"/>
              </a:rPr>
              <a:t>53% trainer accommodation, office space and additional training facilities</a:t>
            </a:r>
          </a:p>
          <a:p>
            <a:pPr marL="265176" lvl="1" indent="-265176" fontAlgn="auto">
              <a:spcAft>
                <a:spcPts val="0"/>
              </a:spcAft>
              <a:buClr>
                <a:srgbClr val="0070C0"/>
              </a:buClr>
              <a:buSzPct val="80000"/>
              <a:buFont typeface="Wingdings" pitchFamily="2" charset="2"/>
              <a:buChar char="Ø"/>
              <a:defRPr/>
            </a:pPr>
            <a:r>
              <a:rPr lang="en-GB" sz="2800" dirty="0" smtClean="0">
                <a:solidFill>
                  <a:schemeClr val="tx1">
                    <a:lumMod val="75000"/>
                    <a:lumOff val="25000"/>
                  </a:schemeClr>
                </a:solidFill>
                <a:latin typeface="Arial" pitchFamily="34" charset="0"/>
                <a:cs typeface="Arial" pitchFamily="34" charset="0"/>
              </a:rPr>
              <a:t>5% IT upgrade, signage, road network Campus</a:t>
            </a:r>
          </a:p>
          <a:p>
            <a:pPr marL="265176" lvl="1" indent="-265176" fontAlgn="auto">
              <a:spcAft>
                <a:spcPts val="0"/>
              </a:spcAft>
              <a:buClr>
                <a:srgbClr val="0070C0"/>
              </a:buClr>
              <a:buSzPct val="80000"/>
              <a:buFont typeface="Wingdings" pitchFamily="2" charset="2"/>
              <a:buChar char="Ø"/>
              <a:defRPr/>
            </a:pPr>
            <a:r>
              <a:rPr lang="en-GB" sz="2800" dirty="0" smtClean="0">
                <a:solidFill>
                  <a:schemeClr val="tx1">
                    <a:lumMod val="75000"/>
                    <a:lumOff val="25000"/>
                  </a:schemeClr>
                </a:solidFill>
                <a:latin typeface="Arial" pitchFamily="34" charset="0"/>
                <a:cs typeface="Arial" pitchFamily="34" charset="0"/>
              </a:rPr>
              <a:t>8% basic services infrastructure</a:t>
            </a:r>
          </a:p>
          <a:p>
            <a:pPr marL="265176" lvl="1" indent="-265176" fontAlgn="auto">
              <a:spcAft>
                <a:spcPts val="0"/>
              </a:spcAft>
              <a:buClr>
                <a:srgbClr val="0070C0"/>
              </a:buClr>
              <a:buSzPct val="80000"/>
              <a:buFont typeface="Wingdings" pitchFamily="2" charset="2"/>
              <a:buChar char="Ø"/>
              <a:defRPr/>
            </a:pPr>
            <a:r>
              <a:rPr lang="en-GB" sz="2800" dirty="0" smtClean="0">
                <a:solidFill>
                  <a:schemeClr val="tx1">
                    <a:lumMod val="75000"/>
                    <a:lumOff val="25000"/>
                  </a:schemeClr>
                </a:solidFill>
                <a:latin typeface="Arial" pitchFamily="34" charset="0"/>
                <a:cs typeface="Arial" pitchFamily="34" charset="0"/>
              </a:rPr>
              <a:t>14% energy and water saving measures</a:t>
            </a:r>
          </a:p>
          <a:p>
            <a:pPr marL="265176" lvl="1" indent="-265176" fontAlgn="auto">
              <a:spcAft>
                <a:spcPts val="0"/>
              </a:spcAft>
              <a:buClr>
                <a:srgbClr val="0070C0"/>
              </a:buClr>
              <a:buSzPct val="80000"/>
              <a:buFont typeface="Verdana"/>
              <a:buNone/>
              <a:defRPr/>
            </a:pPr>
            <a:endParaRPr lang="en-GB" sz="2800" dirty="0" smtClean="0">
              <a:solidFill>
                <a:schemeClr val="tx1">
                  <a:lumMod val="75000"/>
                  <a:lumOff val="25000"/>
                </a:schemeClr>
              </a:solidFill>
              <a:latin typeface="Arial" pitchFamily="34" charset="0"/>
              <a:cs typeface="Arial" pitchFamily="34" charset="0"/>
            </a:endParaRPr>
          </a:p>
          <a:p>
            <a:pPr marL="265176" lvl="1" indent="-265176" fontAlgn="auto">
              <a:spcAft>
                <a:spcPts val="0"/>
              </a:spcAft>
              <a:buClr>
                <a:srgbClr val="0070C0"/>
              </a:buClr>
              <a:buSzPct val="80000"/>
              <a:buFont typeface="Wingdings" pitchFamily="2" charset="2"/>
              <a:buChar char="Ø"/>
              <a:defRPr/>
            </a:pPr>
            <a:r>
              <a:rPr lang="en-GB" sz="2800" dirty="0" smtClean="0">
                <a:solidFill>
                  <a:schemeClr val="tx1">
                    <a:lumMod val="75000"/>
                    <a:lumOff val="25000"/>
                  </a:schemeClr>
                </a:solidFill>
                <a:latin typeface="Arial" pitchFamily="34" charset="0"/>
                <a:cs typeface="Arial" pitchFamily="34" charset="0"/>
              </a:rPr>
              <a:t>20% EIAs, contractor &amp; architect fees; site management and contingencies</a:t>
            </a:r>
          </a:p>
          <a:p>
            <a:pPr marL="265176" lvl="1" indent="-265176" fontAlgn="auto">
              <a:spcAft>
                <a:spcPts val="0"/>
              </a:spcAft>
              <a:buClr>
                <a:srgbClr val="0070C0"/>
              </a:buClr>
              <a:buSzPct val="80000"/>
              <a:buFont typeface="Wingdings" pitchFamily="2" charset="2"/>
              <a:buChar char="Ø"/>
              <a:defRPr/>
            </a:pPr>
            <a:endParaRPr lang="en-GB" sz="2800" dirty="0" smtClean="0">
              <a:solidFill>
                <a:schemeClr val="tx1">
                  <a:lumMod val="75000"/>
                  <a:lumOff val="25000"/>
                </a:schemeClr>
              </a:solidFill>
              <a:latin typeface="Arial" pitchFamily="34" charset="0"/>
              <a:cs typeface="Arial" pitchFamily="34" charset="0"/>
            </a:endParaRPr>
          </a:p>
          <a:p>
            <a:pPr marL="265176" lvl="1" indent="-265176" fontAlgn="auto">
              <a:spcAft>
                <a:spcPts val="0"/>
              </a:spcAft>
              <a:buClr>
                <a:srgbClr val="0070C0"/>
              </a:buClr>
              <a:buSzPct val="80000"/>
              <a:buFont typeface="Wingdings" pitchFamily="2" charset="2"/>
              <a:buChar char="Ø"/>
              <a:defRPr/>
            </a:pPr>
            <a:endParaRPr lang="en-GB" sz="2800" b="1"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
              <a:defRPr/>
            </a:pPr>
            <a:endParaRPr lang="en-GB"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
              <a:defRPr/>
            </a:pPr>
            <a:endParaRPr lang="en-GB"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Verdana"/>
              <a:buNone/>
              <a:defRPr/>
            </a:pPr>
            <a:endParaRPr lang="en-ZA" sz="2500"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ü"/>
              <a:defRPr/>
            </a:pPr>
            <a:endParaRPr lang="en-ZA" sz="2500" dirty="0" smtClean="0">
              <a:solidFill>
                <a:schemeClr val="tx1">
                  <a:lumMod val="75000"/>
                  <a:lumOff val="25000"/>
                </a:schemeClr>
              </a:solidFill>
              <a:latin typeface="Arial" pitchFamily="34" charset="0"/>
              <a:cs typeface="Arial" pitchFamily="34" charset="0"/>
            </a:endParaRP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13408801-657F-4A5C-941C-E9792FF7DB90}" type="slidenum">
              <a:rPr lang="de-DE"/>
              <a:pPr>
                <a:defRPr/>
              </a:pPr>
              <a:t>21</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6092825"/>
            <a:ext cx="8183562" cy="360363"/>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6. Draft budget outline: Financing</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323850" y="530225"/>
            <a:ext cx="8496300" cy="4914900"/>
          </a:xfrm>
        </p:spPr>
        <p:txBody>
          <a:bodyPr>
            <a:normAutofit/>
          </a:bodyPr>
          <a:lstStyle/>
          <a:p>
            <a:pPr marL="514350" lvl="1" indent="-514350" fontAlgn="auto">
              <a:spcAft>
                <a:spcPts val="0"/>
              </a:spcAft>
              <a:buClr>
                <a:srgbClr val="0070C0"/>
              </a:buClr>
              <a:buSzPct val="80000"/>
              <a:buFont typeface="Verdana"/>
              <a:buNone/>
              <a:defRPr/>
            </a:pPr>
            <a:r>
              <a:rPr lang="en-GB" sz="2800" b="1" dirty="0" smtClean="0">
                <a:solidFill>
                  <a:schemeClr val="tx1">
                    <a:lumMod val="75000"/>
                    <a:lumOff val="25000"/>
                  </a:schemeClr>
                </a:solidFill>
                <a:latin typeface="Arial" pitchFamily="34" charset="0"/>
                <a:cs typeface="Arial" pitchFamily="34" charset="0"/>
              </a:rPr>
              <a:t>Financing:</a:t>
            </a:r>
          </a:p>
          <a:p>
            <a:pPr marL="514350" lvl="1" indent="-514350" fontAlgn="auto">
              <a:spcAft>
                <a:spcPts val="0"/>
              </a:spcAft>
              <a:buClr>
                <a:srgbClr val="0070C0"/>
              </a:buClr>
              <a:buSzPct val="80000"/>
              <a:buFont typeface="Wingdings" pitchFamily="2" charset="2"/>
              <a:buChar char="Ø"/>
              <a:defRPr/>
            </a:pPr>
            <a:r>
              <a:rPr lang="en-GB" sz="2800" dirty="0" smtClean="0">
                <a:solidFill>
                  <a:schemeClr val="tx1">
                    <a:lumMod val="75000"/>
                    <a:lumOff val="25000"/>
                  </a:schemeClr>
                </a:solidFill>
                <a:latin typeface="Arial" pitchFamily="34" charset="0"/>
                <a:cs typeface="Arial" pitchFamily="34" charset="0"/>
              </a:rPr>
              <a:t>10 million € by BMZ through KfW </a:t>
            </a:r>
          </a:p>
          <a:p>
            <a:pPr marL="514350" lvl="1" indent="-514350" fontAlgn="auto">
              <a:spcAft>
                <a:spcPts val="0"/>
              </a:spcAft>
              <a:buClr>
                <a:srgbClr val="0070C0"/>
              </a:buClr>
              <a:buSzPct val="80000"/>
              <a:buFont typeface="Wingdings" pitchFamily="2" charset="2"/>
              <a:buChar char="Ø"/>
              <a:defRPr/>
            </a:pPr>
            <a:r>
              <a:rPr lang="en-GB" sz="2800" dirty="0" smtClean="0">
                <a:solidFill>
                  <a:schemeClr val="tx1">
                    <a:lumMod val="75000"/>
                    <a:lumOff val="25000"/>
                  </a:schemeClr>
                </a:solidFill>
                <a:latin typeface="Arial" pitchFamily="34" charset="0"/>
                <a:cs typeface="Arial" pitchFamily="34" charset="0"/>
              </a:rPr>
              <a:t>Co-funding from governments would increase the number of trainees and decrease admin &amp; consultant costs/trainee</a:t>
            </a:r>
          </a:p>
          <a:p>
            <a:pPr marL="514350" lvl="1" indent="-514350" fontAlgn="auto">
              <a:spcAft>
                <a:spcPts val="0"/>
              </a:spcAft>
              <a:buClr>
                <a:srgbClr val="0070C0"/>
              </a:buClr>
              <a:buSzPct val="80000"/>
              <a:buFont typeface="Wingdings" pitchFamily="2" charset="2"/>
              <a:buChar char="Ø"/>
              <a:defRPr/>
            </a:pPr>
            <a:r>
              <a:rPr lang="en-GB" sz="2800" dirty="0" smtClean="0">
                <a:solidFill>
                  <a:schemeClr val="tx1">
                    <a:lumMod val="75000"/>
                    <a:lumOff val="25000"/>
                  </a:schemeClr>
                </a:solidFill>
                <a:latin typeface="Arial" pitchFamily="34" charset="0"/>
                <a:cs typeface="Arial" pitchFamily="34" charset="0"/>
              </a:rPr>
              <a:t>Additional co-funding through fund raising activities by TIs and NGOs</a:t>
            </a:r>
          </a:p>
          <a:p>
            <a:pPr marL="514350" lvl="1" indent="-514350" fontAlgn="auto">
              <a:spcAft>
                <a:spcPts val="0"/>
              </a:spcAft>
              <a:buClr>
                <a:srgbClr val="0070C0"/>
              </a:buClr>
              <a:buSzPct val="80000"/>
              <a:buFont typeface="Wingdings" pitchFamily="2" charset="2"/>
              <a:buChar char="Ø"/>
              <a:defRPr/>
            </a:pPr>
            <a:r>
              <a:rPr lang="en-GB" sz="2800" dirty="0" smtClean="0">
                <a:solidFill>
                  <a:schemeClr val="tx1">
                    <a:lumMod val="75000"/>
                    <a:lumOff val="25000"/>
                  </a:schemeClr>
                </a:solidFill>
                <a:latin typeface="Arial" pitchFamily="34" charset="0"/>
                <a:cs typeface="Arial" pitchFamily="34" charset="0"/>
              </a:rPr>
              <a:t>Other potential donors to be identified</a:t>
            </a:r>
          </a:p>
          <a:p>
            <a:pPr marL="265176" lvl="1" indent="-265176" fontAlgn="auto">
              <a:spcAft>
                <a:spcPts val="0"/>
              </a:spcAft>
              <a:buClr>
                <a:srgbClr val="0070C0"/>
              </a:buClr>
              <a:buSzPct val="80000"/>
              <a:buFont typeface="Wingdings" pitchFamily="2" charset="2"/>
              <a:buChar char="Ø"/>
              <a:defRPr/>
            </a:pPr>
            <a:endParaRPr lang="en-GB" sz="2800" b="1"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
              <a:defRPr/>
            </a:pPr>
            <a:endParaRPr lang="en-GB"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
              <a:defRPr/>
            </a:pPr>
            <a:endParaRPr lang="en-GB"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Verdana"/>
              <a:buNone/>
              <a:defRPr/>
            </a:pPr>
            <a:endParaRPr lang="en-ZA" sz="2500"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ü"/>
              <a:defRPr/>
            </a:pPr>
            <a:endParaRPr lang="en-ZA" sz="2500" dirty="0" smtClean="0">
              <a:solidFill>
                <a:schemeClr val="tx1">
                  <a:lumMod val="75000"/>
                  <a:lumOff val="25000"/>
                </a:schemeClr>
              </a:solidFill>
              <a:latin typeface="Arial" pitchFamily="34" charset="0"/>
              <a:cs typeface="Arial" pitchFamily="34" charset="0"/>
            </a:endParaRP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140E26A2-75F4-41CD-ADEF-25927D079D1F}" type="slidenum">
              <a:rPr lang="de-DE"/>
              <a:pPr>
                <a:defRPr/>
              </a:pPr>
              <a:t>22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6092825"/>
            <a:ext cx="8183562" cy="360363"/>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7. Institutional set up of the programme</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130800"/>
          </a:xfrm>
        </p:spPr>
        <p:txBody>
          <a:bodyPr>
            <a:normAutofit/>
          </a:bodyPr>
          <a:lstStyle/>
          <a:p>
            <a:pPr marL="0" indent="0" fontAlgn="auto">
              <a:lnSpc>
                <a:spcPct val="150000"/>
              </a:lnSpc>
              <a:spcAft>
                <a:spcPts val="0"/>
              </a:spcAft>
              <a:buClr>
                <a:srgbClr val="0070C0"/>
              </a:buClr>
              <a:buFont typeface="Wingdings 2"/>
              <a:buNone/>
              <a:defRPr/>
            </a:pPr>
            <a:r>
              <a:rPr lang="en-ZA" dirty="0" smtClean="0">
                <a:solidFill>
                  <a:schemeClr val="tx1">
                    <a:lumMod val="75000"/>
                    <a:lumOff val="25000"/>
                  </a:schemeClr>
                </a:solidFill>
                <a:latin typeface="Arial" pitchFamily="34" charset="0"/>
                <a:cs typeface="Arial" pitchFamily="34" charset="0"/>
              </a:rPr>
              <a:t>Main bottlenecks to successful project implementation: </a:t>
            </a:r>
          </a:p>
          <a:p>
            <a:pPr marL="548640" lvl="1" indent="-201168" fontAlgn="auto">
              <a:lnSpc>
                <a:spcPct val="150000"/>
              </a:lnSpc>
              <a:spcAft>
                <a:spcPts val="0"/>
              </a:spcAft>
              <a:buClr>
                <a:srgbClr val="0070C0"/>
              </a:buClr>
              <a:buFont typeface="Wingdings" pitchFamily="2" charset="2"/>
              <a:buChar char="ü"/>
              <a:defRPr/>
            </a:pPr>
            <a:r>
              <a:rPr lang="en-ZA" sz="2800" dirty="0" smtClean="0">
                <a:solidFill>
                  <a:schemeClr val="tx1">
                    <a:lumMod val="75000"/>
                    <a:lumOff val="25000"/>
                  </a:schemeClr>
                </a:solidFill>
                <a:latin typeface="Arial" pitchFamily="34" charset="0"/>
                <a:cs typeface="Arial" pitchFamily="34" charset="0"/>
              </a:rPr>
              <a:t>Time required for release of finances</a:t>
            </a:r>
          </a:p>
          <a:p>
            <a:pPr marL="548640" lvl="1" indent="-201168" fontAlgn="auto">
              <a:lnSpc>
                <a:spcPct val="150000"/>
              </a:lnSpc>
              <a:spcAft>
                <a:spcPts val="0"/>
              </a:spcAft>
              <a:buClr>
                <a:srgbClr val="0070C0"/>
              </a:buClr>
              <a:buFont typeface="Wingdings" pitchFamily="2" charset="2"/>
              <a:buChar char="ü"/>
              <a:defRPr/>
            </a:pPr>
            <a:r>
              <a:rPr lang="en-ZA" sz="2800" dirty="0" smtClean="0">
                <a:solidFill>
                  <a:schemeClr val="tx1">
                    <a:lumMod val="75000"/>
                    <a:lumOff val="25000"/>
                  </a:schemeClr>
                </a:solidFill>
                <a:latin typeface="Arial" pitchFamily="34" charset="0"/>
                <a:cs typeface="Arial" pitchFamily="34" charset="0"/>
              </a:rPr>
              <a:t>Time required for decision making and approvals</a:t>
            </a:r>
          </a:p>
          <a:p>
            <a:pPr marL="548640" lvl="1" indent="-201168" fontAlgn="auto">
              <a:lnSpc>
                <a:spcPct val="150000"/>
              </a:lnSpc>
              <a:spcAft>
                <a:spcPts val="0"/>
              </a:spcAft>
              <a:buClr>
                <a:srgbClr val="0070C0"/>
              </a:buClr>
              <a:buFont typeface="Wingdings" pitchFamily="2" charset="2"/>
              <a:buChar char="ü"/>
              <a:defRPr/>
            </a:pPr>
            <a:r>
              <a:rPr lang="en-ZA" sz="2800" dirty="0" smtClean="0">
                <a:solidFill>
                  <a:schemeClr val="tx1">
                    <a:lumMod val="75000"/>
                    <a:lumOff val="25000"/>
                  </a:schemeClr>
                </a:solidFill>
                <a:latin typeface="Arial" pitchFamily="34" charset="0"/>
                <a:cs typeface="Arial" pitchFamily="34" charset="0"/>
              </a:rPr>
              <a:t>Procurement management </a:t>
            </a:r>
          </a:p>
          <a:p>
            <a:pPr marL="548640" lvl="1" indent="-201168" fontAlgn="auto">
              <a:lnSpc>
                <a:spcPct val="150000"/>
              </a:lnSpc>
              <a:spcAft>
                <a:spcPts val="0"/>
              </a:spcAft>
              <a:buClr>
                <a:srgbClr val="0070C0"/>
              </a:buClr>
              <a:buFont typeface="Wingdings" pitchFamily="2" charset="2"/>
              <a:buChar char="ü"/>
              <a:defRPr/>
            </a:pPr>
            <a:r>
              <a:rPr lang="en-ZA" sz="2800" dirty="0" smtClean="0">
                <a:solidFill>
                  <a:schemeClr val="tx1">
                    <a:lumMod val="75000"/>
                    <a:lumOff val="25000"/>
                  </a:schemeClr>
                </a:solidFill>
                <a:latin typeface="Arial" pitchFamily="34" charset="0"/>
                <a:cs typeface="Arial" pitchFamily="34" charset="0"/>
              </a:rPr>
              <a:t>Communication with Member States </a:t>
            </a:r>
          </a:p>
          <a:p>
            <a:pPr marL="548640" lvl="1" indent="-201168" fontAlgn="auto">
              <a:spcAft>
                <a:spcPts val="0"/>
              </a:spcAft>
              <a:buClr>
                <a:srgbClr val="0070C0"/>
              </a:buClr>
              <a:buFont typeface="Wingdings" pitchFamily="2" charset="2"/>
              <a:buChar char="ü"/>
              <a:defRPr/>
            </a:pPr>
            <a:endParaRPr lang="en-ZA" sz="2500" dirty="0" smtClean="0">
              <a:solidFill>
                <a:schemeClr val="tx1">
                  <a:lumMod val="75000"/>
                  <a:lumOff val="25000"/>
                </a:schemeClr>
              </a:solidFill>
              <a:latin typeface="Arial" pitchFamily="34" charset="0"/>
              <a:cs typeface="Arial" pitchFamily="34" charset="0"/>
            </a:endParaRP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A08BC120-7D01-486C-ABFB-2DDA6C17CCE9}" type="slidenum">
              <a:rPr lang="de-DE"/>
              <a:pPr>
                <a:defRPr/>
              </a:pPr>
              <a:t>23</a:t>
            </a:fld>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6092825"/>
            <a:ext cx="8183562" cy="360363"/>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7. Institutional set up of the programme: Scenario 1 </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346700"/>
          </a:xfrm>
        </p:spPr>
        <p:txBody>
          <a:bodyPr>
            <a:normAutofit lnSpcReduction="10000"/>
          </a:bodyPr>
          <a:lstStyle/>
          <a:p>
            <a:pPr marL="265176" indent="-265176" fontAlgn="auto">
              <a:spcAft>
                <a:spcPts val="0"/>
              </a:spcAft>
              <a:buClr>
                <a:srgbClr val="0070C0"/>
              </a:buClr>
              <a:buFont typeface="Wingdings" pitchFamily="2" charset="2"/>
              <a:buChar char="q"/>
              <a:defRPr/>
            </a:pPr>
            <a:r>
              <a:rPr lang="en-GB" b="1" dirty="0" smtClean="0">
                <a:solidFill>
                  <a:schemeClr val="tx1">
                    <a:lumMod val="75000"/>
                    <a:lumOff val="25000"/>
                  </a:schemeClr>
                </a:solidFill>
                <a:latin typeface="Arial" pitchFamily="34" charset="0"/>
                <a:cs typeface="Arial" pitchFamily="34" charset="0"/>
              </a:rPr>
              <a:t>Program management integrated completely into SADC procedures and regulations:</a:t>
            </a:r>
          </a:p>
          <a:p>
            <a:pPr marL="548640" lvl="1" indent="-201168"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Hire project staff: Coordinator; Finance officer ; M&amp;E officer</a:t>
            </a:r>
          </a:p>
          <a:p>
            <a:pPr marL="548640" lvl="1" indent="-201168"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Call on short term experts as required</a:t>
            </a:r>
          </a:p>
          <a:p>
            <a:pPr marL="548640" lvl="1" indent="-201168"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Follow SADC procedures</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Includes communication lines (letters to MS have to be signed by Director/ES)</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Procurement for project (follow SADC procedures)</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Financial release (Director FANR and Finance is co-signatory)</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Contracts are signed by Director FANR</a:t>
            </a:r>
          </a:p>
          <a:p>
            <a:pPr marL="786384" lvl="2" indent="-182880" fontAlgn="auto">
              <a:spcAft>
                <a:spcPts val="0"/>
              </a:spcAft>
              <a:buClr>
                <a:srgbClr val="0070C0"/>
              </a:buClr>
              <a:buFont typeface="Courier New" pitchFamily="49" charset="0"/>
              <a:buChar char="o"/>
              <a:defRPr/>
            </a:pPr>
            <a:r>
              <a:rPr lang="en-ZA" sz="2300" dirty="0" smtClean="0">
                <a:solidFill>
                  <a:schemeClr val="tx1">
                    <a:lumMod val="75000"/>
                    <a:lumOff val="25000"/>
                  </a:schemeClr>
                </a:solidFill>
                <a:latin typeface="Arial" pitchFamily="34" charset="0"/>
                <a:cs typeface="Arial" pitchFamily="34" charset="0"/>
              </a:rPr>
              <a:t>TORs for tenders have to be approved by SADC Senior Programme Officer and Director</a:t>
            </a: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5CF09760-E68E-4AE8-93C8-0DBEC64CC964}" type="slidenum">
              <a:rPr lang="de-DE"/>
              <a:pPr>
                <a:defRPr/>
              </a:pPr>
              <a:t>24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6092825"/>
            <a:ext cx="8183562" cy="360363"/>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7. Institutional set up of the programme: Scenario 2 </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346700"/>
          </a:xfrm>
        </p:spPr>
        <p:txBody>
          <a:bodyPr>
            <a:normAutofit fontScale="85000" lnSpcReduction="20000"/>
          </a:bodyPr>
          <a:lstStyle/>
          <a:p>
            <a:pPr marL="265176" indent="-265176" fontAlgn="auto">
              <a:spcAft>
                <a:spcPts val="0"/>
              </a:spcAft>
              <a:buClr>
                <a:srgbClr val="0070C0"/>
              </a:buClr>
              <a:buFont typeface="Wingdings" pitchFamily="2" charset="2"/>
              <a:buChar char="q"/>
              <a:defRPr/>
            </a:pPr>
            <a:r>
              <a:rPr lang="en-GB" b="1" dirty="0" smtClean="0">
                <a:solidFill>
                  <a:schemeClr val="tx1">
                    <a:lumMod val="75000"/>
                    <a:lumOff val="25000"/>
                  </a:schemeClr>
                </a:solidFill>
                <a:latin typeface="Arial" pitchFamily="34" charset="0"/>
                <a:cs typeface="Arial" pitchFamily="34" charset="0"/>
              </a:rPr>
              <a:t>Co-management:</a:t>
            </a:r>
          </a:p>
          <a:p>
            <a:pPr marL="548640" lvl="1" indent="-201168" fontAlgn="auto">
              <a:spcAft>
                <a:spcPts val="0"/>
              </a:spcAft>
              <a:buClr>
                <a:srgbClr val="0070C0"/>
              </a:buClr>
              <a:buFont typeface="Wingdings" pitchFamily="2" charset="2"/>
              <a:buChar char="ü"/>
              <a:defRPr/>
            </a:pPr>
            <a:r>
              <a:rPr lang="en-ZA" sz="2500" dirty="0" smtClean="0">
                <a:solidFill>
                  <a:schemeClr val="tx1">
                    <a:lumMod val="75000"/>
                    <a:lumOff val="25000"/>
                  </a:schemeClr>
                </a:solidFill>
                <a:latin typeface="Arial" pitchFamily="34" charset="0"/>
                <a:cs typeface="Arial" pitchFamily="34" charset="0"/>
              </a:rPr>
              <a:t>Project staff recruited by tendering out for a consultancy to provide: </a:t>
            </a:r>
          </a:p>
          <a:p>
            <a:pPr marL="786384" lvl="2" indent="-182880" fontAlgn="auto">
              <a:spcAft>
                <a:spcPts val="0"/>
              </a:spcAft>
              <a:buClr>
                <a:srgbClr val="0070C0"/>
              </a:buClr>
              <a:buFont typeface="Wingdings" pitchFamily="2" charset="2"/>
              <a:buChar char="ü"/>
              <a:defRPr/>
            </a:pPr>
            <a:r>
              <a:rPr lang="en-ZA" sz="2300" dirty="0" smtClean="0">
                <a:solidFill>
                  <a:schemeClr val="tx1">
                    <a:lumMod val="75000"/>
                    <a:lumOff val="25000"/>
                  </a:schemeClr>
                </a:solidFill>
                <a:latin typeface="Arial" pitchFamily="34" charset="0"/>
                <a:cs typeface="Arial" pitchFamily="34" charset="0"/>
              </a:rPr>
              <a:t>Coordinator </a:t>
            </a:r>
          </a:p>
          <a:p>
            <a:pPr marL="786384" lvl="2" indent="-182880" fontAlgn="auto">
              <a:spcAft>
                <a:spcPts val="0"/>
              </a:spcAft>
              <a:buClr>
                <a:srgbClr val="0070C0"/>
              </a:buClr>
              <a:buFont typeface="Wingdings" pitchFamily="2" charset="2"/>
              <a:buChar char="ü"/>
              <a:defRPr/>
            </a:pPr>
            <a:r>
              <a:rPr lang="en-ZA" sz="2300" dirty="0" smtClean="0">
                <a:solidFill>
                  <a:schemeClr val="tx1">
                    <a:lumMod val="75000"/>
                    <a:lumOff val="25000"/>
                  </a:schemeClr>
                </a:solidFill>
                <a:latin typeface="Arial" pitchFamily="34" charset="0"/>
                <a:cs typeface="Arial" pitchFamily="34" charset="0"/>
              </a:rPr>
              <a:t>Support staff</a:t>
            </a:r>
          </a:p>
          <a:p>
            <a:pPr marL="786384" lvl="2" indent="-182880" fontAlgn="auto">
              <a:spcAft>
                <a:spcPts val="0"/>
              </a:spcAft>
              <a:buClr>
                <a:srgbClr val="0070C0"/>
              </a:buClr>
              <a:buFont typeface="Wingdings" pitchFamily="2" charset="2"/>
              <a:buChar char="ü"/>
              <a:defRPr/>
            </a:pPr>
            <a:r>
              <a:rPr lang="en-ZA" sz="2300" dirty="0" smtClean="0">
                <a:solidFill>
                  <a:schemeClr val="tx1">
                    <a:lumMod val="75000"/>
                    <a:lumOff val="25000"/>
                  </a:schemeClr>
                </a:solidFill>
                <a:latin typeface="Arial" pitchFamily="34" charset="0"/>
                <a:cs typeface="Arial" pitchFamily="34" charset="0"/>
              </a:rPr>
              <a:t>Short-term expertise</a:t>
            </a:r>
          </a:p>
          <a:p>
            <a:pPr marL="548640" lvl="1" indent="-201168" fontAlgn="auto">
              <a:spcAft>
                <a:spcPts val="0"/>
              </a:spcAft>
              <a:buClr>
                <a:srgbClr val="0070C0"/>
              </a:buClr>
              <a:buFont typeface="Wingdings" pitchFamily="2" charset="2"/>
              <a:buChar char="ü"/>
              <a:defRPr/>
            </a:pPr>
            <a:r>
              <a:rPr lang="en-ZA" sz="2600" dirty="0" smtClean="0">
                <a:solidFill>
                  <a:schemeClr val="tx1">
                    <a:lumMod val="75000"/>
                    <a:lumOff val="25000"/>
                  </a:schemeClr>
                </a:solidFill>
                <a:latin typeface="Arial" pitchFamily="34" charset="0"/>
                <a:cs typeface="Arial" pitchFamily="34" charset="0"/>
              </a:rPr>
              <a:t>Coordinator does the procurement independently based on SADC approved procurement plans, and TORs for short term expert missions (approved at the beginning of the year)</a:t>
            </a:r>
          </a:p>
          <a:p>
            <a:pPr marL="548640" lvl="1" indent="-201168" fontAlgn="auto">
              <a:spcAft>
                <a:spcPts val="0"/>
              </a:spcAft>
              <a:buClr>
                <a:srgbClr val="0070C0"/>
              </a:buClr>
              <a:buFont typeface="Wingdings" pitchFamily="2" charset="2"/>
              <a:buChar char="ü"/>
              <a:defRPr/>
            </a:pPr>
            <a:r>
              <a:rPr lang="en-ZA" sz="2600" dirty="0" smtClean="0">
                <a:solidFill>
                  <a:schemeClr val="tx1">
                    <a:lumMod val="75000"/>
                    <a:lumOff val="25000"/>
                  </a:schemeClr>
                </a:solidFill>
                <a:latin typeface="Arial" pitchFamily="34" charset="0"/>
                <a:cs typeface="Arial" pitchFamily="34" charset="0"/>
              </a:rPr>
              <a:t>Coordinator ensures KfW compliant implementation of infrastructure fund</a:t>
            </a:r>
          </a:p>
          <a:p>
            <a:pPr marL="548640" lvl="1" indent="-201168" fontAlgn="auto">
              <a:spcAft>
                <a:spcPts val="0"/>
              </a:spcAft>
              <a:buClr>
                <a:srgbClr val="0070C0"/>
              </a:buClr>
              <a:buFont typeface="Wingdings" pitchFamily="2" charset="2"/>
              <a:buChar char="ü"/>
              <a:defRPr/>
            </a:pPr>
            <a:r>
              <a:rPr lang="en-ZA" sz="2600" dirty="0" smtClean="0">
                <a:solidFill>
                  <a:schemeClr val="tx1">
                    <a:lumMod val="75000"/>
                    <a:lumOff val="25000"/>
                  </a:schemeClr>
                </a:solidFill>
                <a:latin typeface="Arial" pitchFamily="34" charset="0"/>
                <a:cs typeface="Arial" pitchFamily="34" charset="0"/>
              </a:rPr>
              <a:t>Separate account is co-signed by SADC Finance (or other) and Coordinator</a:t>
            </a:r>
          </a:p>
          <a:p>
            <a:pPr marL="548640" lvl="1" indent="-201168" fontAlgn="auto">
              <a:spcAft>
                <a:spcPts val="0"/>
              </a:spcAft>
              <a:buClr>
                <a:srgbClr val="0070C0"/>
              </a:buClr>
              <a:buFont typeface="Wingdings" pitchFamily="2" charset="2"/>
              <a:buChar char="ü"/>
              <a:defRPr/>
            </a:pPr>
            <a:r>
              <a:rPr lang="en-ZA" sz="2600" dirty="0" smtClean="0">
                <a:solidFill>
                  <a:schemeClr val="tx1">
                    <a:lumMod val="75000"/>
                    <a:lumOff val="25000"/>
                  </a:schemeClr>
                </a:solidFill>
                <a:latin typeface="Arial" pitchFamily="34" charset="0"/>
                <a:cs typeface="Arial" pitchFamily="34" charset="0"/>
              </a:rPr>
              <a:t>Communication lines with MS delegated to Senior Programme Officer and Coordinator (up to Director level in MS)</a:t>
            </a: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570DA894-5CCC-444A-9D75-DAD8BB48E342}" type="slidenum">
              <a:rPr lang="de-DE"/>
              <a:pPr>
                <a:defRPr/>
              </a:pPr>
              <a:t>25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6165850"/>
            <a:ext cx="8183562" cy="358775"/>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7. Institutional set up of the programme: Scenario 3 </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635625"/>
          </a:xfrm>
        </p:spPr>
        <p:txBody>
          <a:bodyPr>
            <a:normAutofit fontScale="62500" lnSpcReduction="20000"/>
          </a:bodyPr>
          <a:lstStyle/>
          <a:p>
            <a:pPr marL="265176" lvl="1" indent="-265176" fontAlgn="auto">
              <a:spcAft>
                <a:spcPts val="0"/>
              </a:spcAft>
              <a:buClr>
                <a:srgbClr val="0070C0"/>
              </a:buClr>
              <a:buSzPct val="80000"/>
              <a:buFont typeface="Wingdings" pitchFamily="2" charset="2"/>
              <a:buChar char="q"/>
              <a:defRPr/>
            </a:pPr>
            <a:r>
              <a:rPr lang="en-ZA" sz="3600" b="1" dirty="0" smtClean="0">
                <a:solidFill>
                  <a:schemeClr val="tx1">
                    <a:lumMod val="75000"/>
                    <a:lumOff val="25000"/>
                  </a:schemeClr>
                </a:solidFill>
                <a:latin typeface="Arial" pitchFamily="34" charset="0"/>
                <a:cs typeface="Arial" pitchFamily="34" charset="0"/>
              </a:rPr>
              <a:t>Supervision by SADC, Channelling Agreement</a:t>
            </a:r>
          </a:p>
          <a:p>
            <a:pPr marL="548640" lvl="1" indent="-201168" fontAlgn="auto">
              <a:lnSpc>
                <a:spcPct val="110000"/>
              </a:lnSpc>
              <a:spcAft>
                <a:spcPts val="0"/>
              </a:spcAft>
              <a:buClr>
                <a:srgbClr val="0070C0"/>
              </a:buClr>
              <a:buFont typeface="Wingdings" pitchFamily="2" charset="2"/>
              <a:buChar char="ü"/>
              <a:defRPr/>
            </a:pPr>
            <a:r>
              <a:rPr lang="en-ZA" sz="3400" dirty="0" smtClean="0">
                <a:solidFill>
                  <a:schemeClr val="tx1">
                    <a:lumMod val="75000"/>
                    <a:lumOff val="25000"/>
                  </a:schemeClr>
                </a:solidFill>
                <a:latin typeface="Arial" pitchFamily="34" charset="0"/>
                <a:cs typeface="Arial" pitchFamily="34" charset="0"/>
              </a:rPr>
              <a:t>To SAWC</a:t>
            </a:r>
          </a:p>
          <a:p>
            <a:pPr marL="548640" lvl="1" indent="-201168" fontAlgn="auto">
              <a:lnSpc>
                <a:spcPct val="110000"/>
              </a:lnSpc>
              <a:spcAft>
                <a:spcPts val="0"/>
              </a:spcAft>
              <a:buClr>
                <a:srgbClr val="0070C0"/>
              </a:buClr>
              <a:buFont typeface="Wingdings" pitchFamily="2" charset="2"/>
              <a:buChar char="ü"/>
              <a:defRPr/>
            </a:pPr>
            <a:r>
              <a:rPr lang="en-ZA" sz="3400" dirty="0" smtClean="0">
                <a:solidFill>
                  <a:schemeClr val="tx1">
                    <a:lumMod val="75000"/>
                    <a:lumOff val="25000"/>
                  </a:schemeClr>
                </a:solidFill>
                <a:latin typeface="Arial" pitchFamily="34" charset="0"/>
                <a:cs typeface="Arial" pitchFamily="34" charset="0"/>
              </a:rPr>
              <a:t>To Implementing Agent, to be identified through tender</a:t>
            </a:r>
            <a:endParaRPr lang="en-ZA" sz="3200" dirty="0" smtClean="0">
              <a:solidFill>
                <a:schemeClr val="tx1">
                  <a:lumMod val="75000"/>
                  <a:lumOff val="25000"/>
                </a:schemeClr>
              </a:solidFill>
              <a:latin typeface="Arial" pitchFamily="34" charset="0"/>
              <a:cs typeface="Arial" pitchFamily="34" charset="0"/>
            </a:endParaRPr>
          </a:p>
          <a:p>
            <a:pPr marL="548640" lvl="1" indent="-201168" fontAlgn="auto">
              <a:lnSpc>
                <a:spcPct val="110000"/>
              </a:lnSpc>
              <a:spcAft>
                <a:spcPts val="0"/>
              </a:spcAft>
              <a:buClr>
                <a:srgbClr val="0070C0"/>
              </a:buClr>
              <a:buFont typeface="Wingdings" pitchFamily="2" charset="2"/>
              <a:buChar char="ü"/>
              <a:defRPr/>
            </a:pPr>
            <a:r>
              <a:rPr lang="en-ZA" sz="3400" dirty="0" smtClean="0">
                <a:solidFill>
                  <a:schemeClr val="tx1">
                    <a:lumMod val="75000"/>
                    <a:lumOff val="25000"/>
                  </a:schemeClr>
                </a:solidFill>
                <a:latin typeface="Arial" pitchFamily="34" charset="0"/>
                <a:cs typeface="Arial" pitchFamily="34" charset="0"/>
              </a:rPr>
              <a:t>SADC convenes project steering committee (e.g. Senior Programme Officer, Finance person, Ed &amp; Skills Development Senior Programme Officer, TFCA TA). This PSC must have full decision making authority. Possible?</a:t>
            </a:r>
          </a:p>
          <a:p>
            <a:pPr marL="548640" lvl="1" indent="-201168" fontAlgn="auto">
              <a:lnSpc>
                <a:spcPct val="110000"/>
              </a:lnSpc>
              <a:spcAft>
                <a:spcPts val="0"/>
              </a:spcAft>
              <a:buClr>
                <a:srgbClr val="0070C0"/>
              </a:buClr>
              <a:buFont typeface="Wingdings" pitchFamily="2" charset="2"/>
              <a:buChar char="ü"/>
              <a:defRPr/>
            </a:pPr>
            <a:r>
              <a:rPr lang="en-ZA" sz="3400" dirty="0" smtClean="0">
                <a:solidFill>
                  <a:schemeClr val="tx1">
                    <a:lumMod val="75000"/>
                    <a:lumOff val="25000"/>
                  </a:schemeClr>
                </a:solidFill>
                <a:latin typeface="Arial" pitchFamily="34" charset="0"/>
                <a:cs typeface="Arial" pitchFamily="34" charset="0"/>
              </a:rPr>
              <a:t>Beginning of each year, Implementing Agent submits: </a:t>
            </a:r>
          </a:p>
          <a:p>
            <a:pPr marL="786384" lvl="2" indent="-182880" fontAlgn="auto">
              <a:lnSpc>
                <a:spcPct val="110000"/>
              </a:lnSpc>
              <a:spcAft>
                <a:spcPts val="0"/>
              </a:spcAft>
              <a:buClr>
                <a:srgbClr val="0070C0"/>
              </a:buClr>
              <a:buFont typeface="Courier New" pitchFamily="49" charset="0"/>
              <a:buChar char="o"/>
              <a:defRPr/>
            </a:pPr>
            <a:r>
              <a:rPr lang="en-ZA" sz="3200" dirty="0" smtClean="0">
                <a:solidFill>
                  <a:schemeClr val="tx1">
                    <a:lumMod val="75000"/>
                    <a:lumOff val="25000"/>
                  </a:schemeClr>
                </a:solidFill>
                <a:latin typeface="Arial" pitchFamily="34" charset="0"/>
                <a:cs typeface="Arial" pitchFamily="34" charset="0"/>
              </a:rPr>
              <a:t>Annual budget and work plan</a:t>
            </a:r>
          </a:p>
          <a:p>
            <a:pPr marL="786384" lvl="2" indent="-182880" fontAlgn="auto">
              <a:lnSpc>
                <a:spcPct val="110000"/>
              </a:lnSpc>
              <a:spcAft>
                <a:spcPts val="0"/>
              </a:spcAft>
              <a:buClr>
                <a:srgbClr val="0070C0"/>
              </a:buClr>
              <a:buFont typeface="Courier New" pitchFamily="49" charset="0"/>
              <a:buChar char="o"/>
              <a:defRPr/>
            </a:pPr>
            <a:r>
              <a:rPr lang="en-ZA" sz="3200" dirty="0" smtClean="0">
                <a:solidFill>
                  <a:schemeClr val="tx1">
                    <a:lumMod val="75000"/>
                    <a:lumOff val="25000"/>
                  </a:schemeClr>
                </a:solidFill>
                <a:latin typeface="Arial" pitchFamily="34" charset="0"/>
                <a:cs typeface="Arial" pitchFamily="34" charset="0"/>
              </a:rPr>
              <a:t>Short term expert input scheduled</a:t>
            </a:r>
          </a:p>
          <a:p>
            <a:pPr marL="786384" lvl="2" indent="-182880" fontAlgn="auto">
              <a:lnSpc>
                <a:spcPct val="110000"/>
              </a:lnSpc>
              <a:spcAft>
                <a:spcPts val="0"/>
              </a:spcAft>
              <a:buClr>
                <a:srgbClr val="0070C0"/>
              </a:buClr>
              <a:buFont typeface="Courier New" pitchFamily="49" charset="0"/>
              <a:buChar char="o"/>
              <a:defRPr/>
            </a:pPr>
            <a:r>
              <a:rPr lang="en-ZA" sz="3200" dirty="0" smtClean="0">
                <a:solidFill>
                  <a:schemeClr val="tx1">
                    <a:lumMod val="75000"/>
                    <a:lumOff val="25000"/>
                  </a:schemeClr>
                </a:solidFill>
                <a:latin typeface="Arial" pitchFamily="34" charset="0"/>
                <a:cs typeface="Arial" pitchFamily="34" charset="0"/>
              </a:rPr>
              <a:t>Procurement  plan</a:t>
            </a:r>
          </a:p>
          <a:p>
            <a:pPr marL="548640" lvl="1" indent="-201168" fontAlgn="auto">
              <a:lnSpc>
                <a:spcPct val="110000"/>
              </a:lnSpc>
              <a:spcAft>
                <a:spcPts val="0"/>
              </a:spcAft>
              <a:buClr>
                <a:srgbClr val="0070C0"/>
              </a:buClr>
              <a:buFont typeface="Wingdings" pitchFamily="2" charset="2"/>
              <a:buChar char="ü"/>
              <a:defRPr/>
            </a:pPr>
            <a:r>
              <a:rPr lang="en-ZA" sz="3400" dirty="0" smtClean="0">
                <a:solidFill>
                  <a:schemeClr val="tx1">
                    <a:lumMod val="75000"/>
                    <a:lumOff val="25000"/>
                  </a:schemeClr>
                </a:solidFill>
                <a:latin typeface="Arial" pitchFamily="34" charset="0"/>
                <a:cs typeface="Arial" pitchFamily="34" charset="0"/>
              </a:rPr>
              <a:t>Half yearly review by steering committee, any major changes to be approved by PSC. </a:t>
            </a:r>
          </a:p>
          <a:p>
            <a:pPr marL="548640" lvl="1" indent="-201168" fontAlgn="auto">
              <a:lnSpc>
                <a:spcPct val="110000"/>
              </a:lnSpc>
              <a:spcAft>
                <a:spcPts val="0"/>
              </a:spcAft>
              <a:buClr>
                <a:srgbClr val="0070C0"/>
              </a:buClr>
              <a:buFont typeface="Wingdings" pitchFamily="2" charset="2"/>
              <a:buChar char="ü"/>
              <a:defRPr/>
            </a:pPr>
            <a:r>
              <a:rPr lang="en-ZA" sz="3400" dirty="0" smtClean="0">
                <a:solidFill>
                  <a:schemeClr val="tx1">
                    <a:lumMod val="75000"/>
                    <a:lumOff val="25000"/>
                  </a:schemeClr>
                </a:solidFill>
                <a:latin typeface="Arial" pitchFamily="34" charset="0"/>
                <a:cs typeface="Arial" pitchFamily="34" charset="0"/>
              </a:rPr>
              <a:t>Half yearly post expenditure audits (1 auditing contract for the full period of the project)</a:t>
            </a:r>
          </a:p>
        </p:txBody>
      </p:sp>
      <p:sp>
        <p:nvSpPr>
          <p:cNvPr id="5" name="Foliennummernplatzhalter 4"/>
          <p:cNvSpPr>
            <a:spLocks noGrp="1"/>
          </p:cNvSpPr>
          <p:nvPr>
            <p:ph type="sldNum" sz="quarter" idx="12"/>
          </p:nvPr>
        </p:nvSpPr>
        <p:spPr/>
        <p:txBody>
          <a:bodyPr/>
          <a:lstStyle/>
          <a:p>
            <a:pPr>
              <a:defRPr/>
            </a:pPr>
            <a:fld id="{355E8D02-6C55-4B9D-88DD-427210B5A6D5}" type="slidenum">
              <a:rPr lang="de-DE"/>
              <a:pPr>
                <a:defRPr/>
              </a:pPr>
              <a:t>26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6092825"/>
            <a:ext cx="8185150" cy="360363"/>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7. Institutional set up of the programme: Scholarship &amp; infrastructure funding</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275263"/>
          </a:xfrm>
        </p:spPr>
        <p:txBody>
          <a:bodyPr>
            <a:normAutofit fontScale="55000" lnSpcReduction="20000"/>
          </a:bodyPr>
          <a:lstStyle/>
          <a:p>
            <a:pPr marL="265176" lvl="1" indent="-265176" fontAlgn="auto">
              <a:spcAft>
                <a:spcPts val="0"/>
              </a:spcAft>
              <a:buClr>
                <a:srgbClr val="0070C0"/>
              </a:buClr>
              <a:buSzPct val="80000"/>
              <a:buFont typeface="Wingdings" pitchFamily="2" charset="2"/>
              <a:buChar char="q"/>
              <a:defRPr/>
            </a:pPr>
            <a:r>
              <a:rPr lang="en-ZA" sz="3600" b="1" dirty="0" smtClean="0">
                <a:solidFill>
                  <a:schemeClr val="tx1">
                    <a:lumMod val="75000"/>
                    <a:lumOff val="25000"/>
                  </a:schemeClr>
                </a:solidFill>
                <a:latin typeface="Arial" pitchFamily="34" charset="0"/>
                <a:cs typeface="Arial" pitchFamily="34" charset="0"/>
              </a:rPr>
              <a:t>Management of Scholarship and infrastructure funding</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SADC has experience with the management of research funds and MSc scholarship funds </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SADC also states that financial management and M&amp;E are a major challenge and require additional staff as well as travel resources</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DBSA and other funds in SA use web-based reporting systems to administer scholarship funds. Submission of complete report is a pre-condition for disbursements – reports serve as M&amp;E data base</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However, the PPTF case shows that disbursement of funding and application procedures can be too slow for implementation</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Specialized NGOs and companies for fund management do exist in the sub-region</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Channelling agreement and accountability of third party was preferred option in discussions</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To save costs scholarship fund and infrastructure fund should be managed by the same entity</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To save costs too many tenders should be avoided</a:t>
            </a:r>
          </a:p>
          <a:p>
            <a:pPr marL="265113" lvl="1" indent="363538" fontAlgn="auto">
              <a:spcAft>
                <a:spcPts val="0"/>
              </a:spcAft>
              <a:buClr>
                <a:srgbClr val="0070C0"/>
              </a:buClr>
              <a:buSzPct val="80000"/>
              <a:buFont typeface="Wingdings" pitchFamily="2" charset="2"/>
              <a:buChar char="ü"/>
              <a:defRPr/>
            </a:pPr>
            <a:endParaRPr lang="en-ZA" sz="3600" dirty="0" smtClean="0">
              <a:solidFill>
                <a:schemeClr val="tx1">
                  <a:lumMod val="75000"/>
                  <a:lumOff val="25000"/>
                </a:schemeClr>
              </a:solidFill>
              <a:latin typeface="Arial" pitchFamily="34" charset="0"/>
              <a:cs typeface="Arial" pitchFamily="34" charset="0"/>
            </a:endParaRPr>
          </a:p>
          <a:p>
            <a:pPr marL="548640" lvl="1" indent="-201168" fontAlgn="auto">
              <a:spcAft>
                <a:spcPts val="0"/>
              </a:spcAft>
              <a:buClr>
                <a:srgbClr val="0070C0"/>
              </a:buClr>
              <a:buFont typeface="Wingdings" pitchFamily="2" charset="2"/>
              <a:buChar char="ü"/>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D0EB3937-C3DB-4B18-A845-2ED5A869EB54}" type="slidenum">
              <a:rPr lang="de-DE"/>
              <a:pPr>
                <a:defRPr/>
              </a:pPr>
              <a:t>27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6092825"/>
            <a:ext cx="8183562" cy="360363"/>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7. Conclusions of discussion: programme set up and scope</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250825" y="476250"/>
            <a:ext cx="8677275" cy="5689600"/>
          </a:xfrm>
        </p:spPr>
        <p:txBody>
          <a:bodyPr>
            <a:normAutofit fontScale="47500" lnSpcReduction="20000"/>
          </a:bodyPr>
          <a:lstStyle/>
          <a:p>
            <a:pPr marL="265176" lvl="1" indent="-265176" fontAlgn="auto">
              <a:spcAft>
                <a:spcPts val="0"/>
              </a:spcAft>
              <a:buClr>
                <a:srgbClr val="0070C0"/>
              </a:buClr>
              <a:buSzPct val="80000"/>
              <a:buFont typeface="Wingdings" pitchFamily="2" charset="2"/>
              <a:buChar char="q"/>
              <a:defRPr/>
            </a:pPr>
            <a:r>
              <a:rPr lang="en-ZA" sz="3600" b="1" dirty="0" smtClean="0">
                <a:solidFill>
                  <a:schemeClr val="tx1">
                    <a:lumMod val="75000"/>
                    <a:lumOff val="25000"/>
                  </a:schemeClr>
                </a:solidFill>
                <a:latin typeface="Arial" pitchFamily="34" charset="0"/>
                <a:cs typeface="Arial" pitchFamily="34" charset="0"/>
              </a:rPr>
              <a:t>Programme set up and scope</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The preferred option is a channelling agreement between SADC &amp; KfW (scenario 3)</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A Consultant / Implementing Agent should be recruited via tender to manage the programme, the scholarship budget line and the infrastructure budget line on behalf of SADC and KfW (Fiscal Agent model with technical responsibility)</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Eligibility criteria for funding of training and infrastructure should be fixed in the Separate Agreement. They should represent clear benchmarks in order to focus the spending of the 10 million. </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The funding focus is on training measures for transboundary conservation management on the operational level, which does not exclude measures to upgrade teams to a comparable level of knowledge and skills on both sides of the international borders. </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The beneficiary groups are teams of wildlife managers and rangers stationed in conservation areas with a direct management link to cross-border conservation areas. Members of CBOs benefit in as far as they form a part of such teams.</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Priority is given to:</a:t>
            </a:r>
          </a:p>
          <a:p>
            <a:pPr marL="502857" lvl="2" indent="363538" fontAlgn="auto">
              <a:spcAft>
                <a:spcPts val="0"/>
              </a:spcAft>
              <a:buClr>
                <a:srgbClr val="0070C0"/>
              </a:buClr>
              <a:buSzPct val="80000"/>
              <a:buFont typeface="Wingdings" pitchFamily="2" charset="2"/>
              <a:buChar char="ü"/>
              <a:defRPr/>
            </a:pPr>
            <a:r>
              <a:rPr lang="en-ZA" sz="3400" dirty="0" smtClean="0">
                <a:solidFill>
                  <a:schemeClr val="tx1">
                    <a:lumMod val="75000"/>
                    <a:lumOff val="25000"/>
                  </a:schemeClr>
                </a:solidFill>
                <a:latin typeface="Arial" pitchFamily="34" charset="0"/>
                <a:cs typeface="Arial" pitchFamily="34" charset="0"/>
              </a:rPr>
              <a:t>Teams working in conservation areas which do have a direct cross-border link</a:t>
            </a:r>
          </a:p>
          <a:p>
            <a:pPr marL="502857" lvl="2" indent="363538" fontAlgn="auto">
              <a:spcAft>
                <a:spcPts val="0"/>
              </a:spcAft>
              <a:buClr>
                <a:srgbClr val="0070C0"/>
              </a:buClr>
              <a:buSzPct val="80000"/>
              <a:buFont typeface="Wingdings" pitchFamily="2" charset="2"/>
              <a:buChar char="ü"/>
              <a:defRPr/>
            </a:pPr>
            <a:r>
              <a:rPr lang="en-ZA" sz="3400" dirty="0" smtClean="0">
                <a:solidFill>
                  <a:schemeClr val="tx1">
                    <a:lumMod val="75000"/>
                    <a:lumOff val="25000"/>
                  </a:schemeClr>
                </a:solidFill>
                <a:latin typeface="Arial" pitchFamily="34" charset="0"/>
                <a:cs typeface="Arial" pitchFamily="34" charset="0"/>
              </a:rPr>
              <a:t>Category A TFCA </a:t>
            </a:r>
          </a:p>
          <a:p>
            <a:pPr marL="502857" lvl="2" indent="363538" fontAlgn="auto">
              <a:spcAft>
                <a:spcPts val="0"/>
              </a:spcAft>
              <a:buClr>
                <a:srgbClr val="0070C0"/>
              </a:buClr>
              <a:buSzPct val="80000"/>
              <a:buFont typeface="Wingdings" pitchFamily="2" charset="2"/>
              <a:buChar char="ü"/>
              <a:defRPr/>
            </a:pPr>
            <a:r>
              <a:rPr lang="en-ZA" sz="3400" dirty="0" smtClean="0">
                <a:solidFill>
                  <a:schemeClr val="tx1">
                    <a:lumMod val="75000"/>
                    <a:lumOff val="25000"/>
                  </a:schemeClr>
                </a:solidFill>
                <a:latin typeface="Arial" pitchFamily="34" charset="0"/>
                <a:cs typeface="Arial" pitchFamily="34" charset="0"/>
              </a:rPr>
              <a:t>Partner Countries in which at least 20% of the total terrestrial conservation area do constitute a part of a TFCA.</a:t>
            </a:r>
          </a:p>
          <a:p>
            <a:pPr marL="502857" lvl="2" indent="363538" fontAlgn="auto">
              <a:spcAft>
                <a:spcPts val="0"/>
              </a:spcAft>
              <a:buClr>
                <a:srgbClr val="0070C0"/>
              </a:buClr>
              <a:buSzPct val="80000"/>
              <a:buFont typeface="Wingdings" pitchFamily="2" charset="2"/>
              <a:buChar char="ü"/>
              <a:defRPr/>
            </a:pPr>
            <a:r>
              <a:rPr lang="en-ZA" sz="3400" dirty="0" smtClean="0">
                <a:solidFill>
                  <a:schemeClr val="tx1">
                    <a:lumMod val="75000"/>
                    <a:lumOff val="25000"/>
                  </a:schemeClr>
                </a:solidFill>
                <a:latin typeface="Arial" pitchFamily="34" charset="0"/>
                <a:cs typeface="Arial" pitchFamily="34" charset="0"/>
              </a:rPr>
              <a:t>Proposed training programmes which do show a clear link between the training objective and cross-border conservation management activities</a:t>
            </a:r>
          </a:p>
        </p:txBody>
      </p:sp>
      <p:sp>
        <p:nvSpPr>
          <p:cNvPr id="5" name="Foliennummernplatzhalter 4"/>
          <p:cNvSpPr>
            <a:spLocks noGrp="1"/>
          </p:cNvSpPr>
          <p:nvPr>
            <p:ph type="sldNum" sz="quarter" idx="12"/>
          </p:nvPr>
        </p:nvSpPr>
        <p:spPr/>
        <p:txBody>
          <a:bodyPr/>
          <a:lstStyle/>
          <a:p>
            <a:pPr>
              <a:defRPr/>
            </a:pPr>
            <a:fld id="{672FB25A-8D52-4638-A755-BF64457539B1}" type="slidenum">
              <a:rPr lang="de-DE"/>
              <a:pPr>
                <a:defRPr/>
              </a:pPr>
              <a:t>28</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6165850"/>
            <a:ext cx="8183562" cy="358775"/>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7. Conclusions of discussion: scholarship and infrastructure funding</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419725"/>
          </a:xfrm>
        </p:spPr>
        <p:txBody>
          <a:bodyPr>
            <a:normAutofit fontScale="47500" lnSpcReduction="20000"/>
          </a:bodyPr>
          <a:lstStyle/>
          <a:p>
            <a:pPr marL="265176" lvl="1" indent="-265176" fontAlgn="auto">
              <a:spcAft>
                <a:spcPts val="0"/>
              </a:spcAft>
              <a:buClr>
                <a:srgbClr val="0070C0"/>
              </a:buClr>
              <a:buSzPct val="80000"/>
              <a:buFont typeface="Wingdings" pitchFamily="2" charset="2"/>
              <a:buChar char="q"/>
              <a:defRPr/>
            </a:pPr>
            <a:r>
              <a:rPr lang="en-ZA" sz="3600" b="1" dirty="0" smtClean="0">
                <a:solidFill>
                  <a:schemeClr val="tx1">
                    <a:lumMod val="75000"/>
                    <a:lumOff val="25000"/>
                  </a:schemeClr>
                </a:solidFill>
                <a:latin typeface="Arial" pitchFamily="34" charset="0"/>
                <a:cs typeface="Arial" pitchFamily="34" charset="0"/>
              </a:rPr>
              <a:t>Scholarship and infrastructure funding</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It was clarified that the “scholarship fund” and the “infrastructure fund” are better designated as “budget lines” because their purpose is to provide funding for training rather than establishing a fund. </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For the purpose of efficiency and effectiveness the scholarship budget line and the infrastructure budget line should be managed in line with programme implementation through the same entity on behalf of the SADC Secretariat (see above) </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Infrastructure development and equipment procurement need to be closely integrated with training measures and actual work place conditions</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Concern was expressed on time required until the first training can be delivered. </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On the other hand it was requested that the mechanisms for funding of infrastructure and trailing should be established sustainably. For this purpose the corresponding processes &amp; procedures will have to be established with SADC (accompanying measures). Thereby SADC will be enabled to maintain processes &amp; procedures independently from the Implementing Agent (good practice example MCC fiscal agent contracting). However, this might slow down implementation speed (see above) </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Preference was given to a competitive application process. However, concern was expressed that the number of competent training providers might not be sufficient and that capacity of national TIs is to weak to submit competitive applications. </a:t>
            </a:r>
            <a:endParaRPr lang="en-ZA" sz="3400" dirty="0" smtClean="0">
              <a:solidFill>
                <a:schemeClr val="tx1">
                  <a:lumMod val="75000"/>
                  <a:lumOff val="25000"/>
                </a:schemeClr>
              </a:solidFill>
              <a:latin typeface="Arial" pitchFamily="34" charset="0"/>
              <a:cs typeface="Arial" pitchFamily="34" charset="0"/>
            </a:endParaRPr>
          </a:p>
          <a:p>
            <a:pPr marL="265113" lvl="1" indent="363538" fontAlgn="auto">
              <a:spcAft>
                <a:spcPts val="0"/>
              </a:spcAft>
              <a:buClr>
                <a:srgbClr val="0070C0"/>
              </a:buClr>
              <a:buSzPct val="80000"/>
              <a:buFont typeface="Wingdings" pitchFamily="2" charset="2"/>
              <a:buChar char="ü"/>
              <a:defRPr/>
            </a:pPr>
            <a:endParaRPr lang="en-ZA" sz="3600" dirty="0" smtClean="0">
              <a:solidFill>
                <a:schemeClr val="tx1">
                  <a:lumMod val="75000"/>
                  <a:lumOff val="25000"/>
                </a:schemeClr>
              </a:solidFill>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pPr>
              <a:defRPr/>
            </a:pPr>
            <a:fld id="{78A6B256-F390-449A-B61D-3E65C1961DA7}" type="slidenum">
              <a:rPr lang="de-DE"/>
              <a:pPr>
                <a:defRPr/>
              </a:pPr>
              <a:t>29</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5589588"/>
            <a:ext cx="8183562" cy="863600"/>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1. Justification and purpose of the programme</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202238"/>
          </a:xfrm>
        </p:spPr>
        <p:txBody>
          <a:bodyPr>
            <a:normAutofit lnSpcReduction="10000"/>
          </a:bodyPr>
          <a:lstStyle/>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Junior Managers and Rangers are the biggest stakeholder group in need of training </a:t>
            </a:r>
          </a:p>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Within this group staff from lusophone countries is especially in need of training as well as training material for lusophone countries</a:t>
            </a:r>
          </a:p>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Skills based in-field training is needed to train specific skills required for transboundary conservation management at the operational level</a:t>
            </a:r>
          </a:p>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Emphasis has to be given to the sustainability and applicability of the training input</a:t>
            </a:r>
          </a:p>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CBOs require a specific approach</a:t>
            </a: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33E73C96-977C-434C-B701-140BBCEC69A2}" type="slidenum">
              <a:rPr lang="de-DE"/>
              <a:pPr>
                <a:defRPr/>
              </a:pPr>
              <a:t>3</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6165850"/>
            <a:ext cx="8183562" cy="358775"/>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7. Conclusions of discussion: Transboundary relevant training </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562600"/>
          </a:xfrm>
        </p:spPr>
        <p:txBody>
          <a:bodyPr>
            <a:normAutofit fontScale="55000" lnSpcReduction="20000"/>
          </a:bodyPr>
          <a:lstStyle/>
          <a:p>
            <a:pPr marL="265176" lvl="1" indent="-265176" fontAlgn="auto">
              <a:spcAft>
                <a:spcPts val="0"/>
              </a:spcAft>
              <a:buClr>
                <a:srgbClr val="0070C0"/>
              </a:buClr>
              <a:buSzPct val="80000"/>
              <a:buFont typeface="Wingdings" pitchFamily="2" charset="2"/>
              <a:buChar char="q"/>
              <a:defRPr/>
            </a:pPr>
            <a:r>
              <a:rPr lang="en-ZA" sz="3600" b="1" dirty="0" smtClean="0">
                <a:solidFill>
                  <a:schemeClr val="tx1">
                    <a:lumMod val="75000"/>
                    <a:lumOff val="25000"/>
                  </a:schemeClr>
                </a:solidFill>
                <a:latin typeface="Arial" pitchFamily="34" charset="0"/>
                <a:cs typeface="Arial" pitchFamily="34" charset="0"/>
              </a:rPr>
              <a:t>Transboundary relevant training</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According to the results of TNA I, transboundary relevant training for the operational level does primarily require specific training methodologies to improve transboundary conservation management. It furthermore requires the transfer of specific skills (e.g. communication, foresight, planning). </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GIZ will fund to pilot trainings to test and develop  methodologies for transboundary training by mobile training units with SAWC and other TIs. Furthermore GIZ could fund Training for Trainers as well as knowledge exchange between Training Institutions</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It is assumed that SAWC as a regional centre of excellence will progressively integrate transboundary relevant themes and methods into existing curricula and will also provide knowledge transfer to national Training Institutions for transboundary training</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Under the financial cooperation priority should be given to fund training which ensures that teams on two sides of an international border do have comparable knowledge, skills, understanding and terminology in conservation management so that activities in conservation management become compatible</a:t>
            </a:r>
          </a:p>
          <a:p>
            <a:pPr marL="265113" lvl="1" indent="363538" fontAlgn="auto">
              <a:spcAft>
                <a:spcPts val="0"/>
              </a:spcAft>
              <a:buClr>
                <a:srgbClr val="0070C0"/>
              </a:buClr>
              <a:buSzPct val="80000"/>
              <a:buFont typeface="Wingdings" pitchFamily="2" charset="2"/>
              <a:buChar char="ü"/>
              <a:defRPr/>
            </a:pPr>
            <a:r>
              <a:rPr lang="en-ZA" sz="3600" dirty="0" smtClean="0">
                <a:solidFill>
                  <a:schemeClr val="tx1">
                    <a:lumMod val="75000"/>
                    <a:lumOff val="25000"/>
                  </a:schemeClr>
                </a:solidFill>
                <a:latin typeface="Arial" pitchFamily="34" charset="0"/>
                <a:cs typeface="Arial" pitchFamily="34" charset="0"/>
              </a:rPr>
              <a:t>Training should preferably be carried out in such a way that teams from both sides of a border are jointly trained. </a:t>
            </a:r>
          </a:p>
          <a:p>
            <a:pPr marL="265113" lvl="1" indent="363538" fontAlgn="auto">
              <a:spcAft>
                <a:spcPts val="0"/>
              </a:spcAft>
              <a:buClr>
                <a:srgbClr val="0070C0"/>
              </a:buClr>
              <a:buSzPct val="80000"/>
              <a:buFont typeface="Wingdings" pitchFamily="2" charset="2"/>
              <a:buChar char="ü"/>
              <a:defRPr/>
            </a:pPr>
            <a:endParaRPr lang="en-ZA" sz="3600" dirty="0" smtClean="0">
              <a:solidFill>
                <a:schemeClr val="tx1">
                  <a:lumMod val="75000"/>
                  <a:lumOff val="25000"/>
                </a:schemeClr>
              </a:solidFill>
              <a:latin typeface="Arial" pitchFamily="34" charset="0"/>
              <a:cs typeface="Arial" pitchFamily="34" charset="0"/>
            </a:endParaRPr>
          </a:p>
          <a:p>
            <a:pPr marL="265113" lvl="1" indent="363538" fontAlgn="auto">
              <a:spcAft>
                <a:spcPts val="0"/>
              </a:spcAft>
              <a:buClr>
                <a:srgbClr val="0070C0"/>
              </a:buClr>
              <a:buSzPct val="80000"/>
              <a:buFont typeface="Wingdings" pitchFamily="2" charset="2"/>
              <a:buChar char="ü"/>
              <a:defRPr/>
            </a:pPr>
            <a:endParaRPr lang="en-ZA" sz="3600" dirty="0" smtClean="0">
              <a:solidFill>
                <a:schemeClr val="tx1">
                  <a:lumMod val="75000"/>
                  <a:lumOff val="25000"/>
                </a:schemeClr>
              </a:solidFill>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pPr>
              <a:defRPr/>
            </a:pPr>
            <a:fld id="{BAD01313-2F03-4F74-AAEC-DC38AA540686}" type="slidenum">
              <a:rPr lang="de-DE"/>
              <a:pPr>
                <a:defRPr/>
              </a:pPr>
              <a:t>30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defRPr/>
            </a:pPr>
            <a:fld id="{E635E5D3-0CF8-470A-A2DE-D8144E7757D3}" type="slidenum">
              <a:rPr lang="de-DE"/>
              <a:pPr>
                <a:defRPr/>
              </a:pPr>
              <a:t>31</a:t>
            </a:fld>
            <a:endParaRPr lang="de-DE"/>
          </a:p>
        </p:txBody>
      </p:sp>
      <p:sp>
        <p:nvSpPr>
          <p:cNvPr id="8" name="Titel 1"/>
          <p:cNvSpPr txBox="1">
            <a:spLocks/>
          </p:cNvSpPr>
          <p:nvPr/>
        </p:nvSpPr>
        <p:spPr>
          <a:xfrm>
            <a:off x="395288" y="2636838"/>
            <a:ext cx="8183562" cy="576262"/>
          </a:xfrm>
          <a:prstGeom prst="rect">
            <a:avLst/>
          </a:prstGeom>
        </p:spPr>
        <p:txBody>
          <a:bodyPr anchor="b"/>
          <a:lstStyle/>
          <a:p>
            <a:pPr algn="ctr" fontAlgn="auto">
              <a:spcAft>
                <a:spcPts val="0"/>
              </a:spcAft>
              <a:defRPr/>
            </a:pPr>
            <a:r>
              <a:rPr lang="en-ZA" sz="3200" b="1" dirty="0">
                <a:solidFill>
                  <a:srgbClr val="0070C0"/>
                </a:solidFill>
                <a:effectLst>
                  <a:outerShdw blurRad="53975" dist="22860" dir="5400000" algn="tl" rotWithShape="0">
                    <a:srgbClr val="000000">
                      <a:alpha val="55000"/>
                    </a:srgbClr>
                  </a:outerShdw>
                </a:effectLst>
                <a:latin typeface="+mj-lt"/>
                <a:ea typeface="+mj-ea"/>
                <a:cs typeface="Arial" pitchFamily="34" charset="0"/>
              </a:rPr>
              <a:t>Thank you for your attention!</a:t>
            </a:r>
            <a:endParaRPr lang="en-ZA" sz="3200" dirty="0">
              <a:effectLst>
                <a:outerShdw blurRad="53975" dist="22860" dir="5400000" algn="tl" rotWithShape="0">
                  <a:srgbClr val="000000">
                    <a:alpha val="55000"/>
                  </a:srgbClr>
                </a:outerShdw>
              </a:effectLst>
              <a:latin typeface="+mj-lt"/>
              <a:ea typeface="+mj-ea"/>
              <a:cs typeface="Arial" pitchFamily="34" charset="0"/>
            </a:endParaRPr>
          </a:p>
        </p:txBody>
      </p:sp>
      <p:sp>
        <p:nvSpPr>
          <p:cNvPr id="46083" name="Inhaltsplatzhalter 9"/>
          <p:cNvSpPr>
            <a:spLocks noGrp="1"/>
          </p:cNvSpPr>
          <p:nvPr>
            <p:ph idx="1"/>
          </p:nvPr>
        </p:nvSpPr>
        <p:spPr>
          <a:xfrm>
            <a:off x="468313" y="2060575"/>
            <a:ext cx="8183562" cy="4187825"/>
          </a:xfrm>
        </p:spPr>
        <p:txBody>
          <a:bodyPr/>
          <a:lstStyle/>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to="" calcmode="lin" valueType="num">
                                      <p:cBhvr>
                                        <p:cTn id="7"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defRPr/>
            </a:pPr>
            <a:fld id="{22C46969-ACA7-4EA6-9BB8-C4EFACB476D9}" type="slidenum">
              <a:rPr lang="de-DE"/>
              <a:pPr>
                <a:defRPr/>
              </a:pPr>
              <a:t>4</a:t>
            </a:fld>
            <a:endParaRPr lang="de-DE"/>
          </a:p>
        </p:txBody>
      </p:sp>
      <p:sp>
        <p:nvSpPr>
          <p:cNvPr id="9" name="Titel 1"/>
          <p:cNvSpPr>
            <a:spLocks noGrp="1"/>
          </p:cNvSpPr>
          <p:nvPr>
            <p:ph type="title"/>
          </p:nvPr>
        </p:nvSpPr>
        <p:spPr>
          <a:xfrm>
            <a:off x="611188" y="5791200"/>
            <a:ext cx="8183562" cy="590550"/>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1. Justification and purpose of the programme: Quantitative gap</a:t>
            </a:r>
            <a:endParaRPr lang="en-ZA" sz="2000" dirty="0">
              <a:solidFill>
                <a:srgbClr val="0070C0"/>
              </a:solidFill>
              <a:latin typeface="Arial" pitchFamily="34" charset="0"/>
              <a:cs typeface="Arial" pitchFamily="34" charset="0"/>
            </a:endParaRPr>
          </a:p>
        </p:txBody>
      </p:sp>
      <p:sp>
        <p:nvSpPr>
          <p:cNvPr id="7" name="Textfeld 6"/>
          <p:cNvSpPr txBox="1"/>
          <p:nvPr/>
        </p:nvSpPr>
        <p:spPr>
          <a:xfrm>
            <a:off x="539750" y="620713"/>
            <a:ext cx="2736850" cy="338137"/>
          </a:xfrm>
          <a:prstGeom prst="rect">
            <a:avLst/>
          </a:prstGeom>
          <a:noFill/>
        </p:spPr>
        <p:txBody>
          <a:bodyPr>
            <a:spAutoFit/>
          </a:bodyPr>
          <a:lstStyle/>
          <a:p>
            <a:pPr fontAlgn="auto">
              <a:spcAft>
                <a:spcPts val="0"/>
              </a:spcAft>
              <a:defRPr/>
            </a:pPr>
            <a:r>
              <a:rPr lang="en-GB" sz="1600" b="1" dirty="0">
                <a:solidFill>
                  <a:srgbClr val="0070C0"/>
                </a:solidFill>
                <a:latin typeface="Arial" pitchFamily="34" charset="0"/>
                <a:ea typeface="+mj-ea"/>
                <a:cs typeface="Arial" pitchFamily="34" charset="0"/>
              </a:rPr>
              <a:t>+ 5,000 for new positions</a:t>
            </a:r>
          </a:p>
        </p:txBody>
      </p:sp>
      <p:pic>
        <p:nvPicPr>
          <p:cNvPr id="1026" name="Picture 2"/>
          <p:cNvPicPr>
            <a:picLocks noChangeAspect="1" noChangeArrowheads="1"/>
          </p:cNvPicPr>
          <p:nvPr/>
        </p:nvPicPr>
        <p:blipFill>
          <a:blip r:embed="rId2"/>
          <a:srcRect/>
          <a:stretch>
            <a:fillRect/>
          </a:stretch>
        </p:blipFill>
        <p:spPr bwMode="auto">
          <a:xfrm>
            <a:off x="539750" y="2060575"/>
            <a:ext cx="4587875" cy="3444875"/>
          </a:xfrm>
          <a:prstGeom prst="rect">
            <a:avLst/>
          </a:prstGeom>
          <a:noFill/>
          <a:ln w="9525">
            <a:noFill/>
            <a:miter lim="800000"/>
            <a:headEnd/>
            <a:tailEnd/>
          </a:ln>
        </p:spPr>
      </p:pic>
      <p:sp>
        <p:nvSpPr>
          <p:cNvPr id="12" name="Textfeld 11"/>
          <p:cNvSpPr txBox="1"/>
          <p:nvPr/>
        </p:nvSpPr>
        <p:spPr>
          <a:xfrm>
            <a:off x="2700338" y="1196975"/>
            <a:ext cx="2735262" cy="338138"/>
          </a:xfrm>
          <a:prstGeom prst="rect">
            <a:avLst/>
          </a:prstGeom>
          <a:noFill/>
        </p:spPr>
        <p:txBody>
          <a:bodyPr>
            <a:spAutoFit/>
          </a:bodyPr>
          <a:lstStyle/>
          <a:p>
            <a:pPr fontAlgn="auto">
              <a:spcAft>
                <a:spcPts val="0"/>
              </a:spcAft>
              <a:defRPr/>
            </a:pPr>
            <a:r>
              <a:rPr lang="en-GB" sz="1600" b="1" dirty="0">
                <a:solidFill>
                  <a:srgbClr val="0070C0"/>
                </a:solidFill>
                <a:latin typeface="Arial" pitchFamily="34" charset="0"/>
                <a:ea typeface="+mj-ea"/>
                <a:cs typeface="Arial" pitchFamily="34" charset="0"/>
              </a:rPr>
              <a:t>+ 400 for new positions</a:t>
            </a:r>
          </a:p>
        </p:txBody>
      </p:sp>
      <p:cxnSp>
        <p:nvCxnSpPr>
          <p:cNvPr id="13" name="Gerade Verbindung mit Pfeil 12"/>
          <p:cNvCxnSpPr/>
          <p:nvPr/>
        </p:nvCxnSpPr>
        <p:spPr>
          <a:xfrm>
            <a:off x="755650" y="908050"/>
            <a:ext cx="936625" cy="1800225"/>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3563938" y="1484313"/>
            <a:ext cx="1223962" cy="2160587"/>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5580063" y="981075"/>
            <a:ext cx="2879725" cy="2308225"/>
          </a:xfrm>
          <a:prstGeom prst="rect">
            <a:avLst/>
          </a:prstGeom>
          <a:noFill/>
        </p:spPr>
        <p:txBody>
          <a:bodyPr>
            <a:spAutoFit/>
          </a:bodyPr>
          <a:lstStyle/>
          <a:p>
            <a:pPr fontAlgn="auto">
              <a:spcBef>
                <a:spcPts val="0"/>
              </a:spcBef>
              <a:spcAft>
                <a:spcPts val="0"/>
              </a:spcAft>
              <a:defRPr/>
            </a:pPr>
            <a:r>
              <a:rPr lang="en-GB" sz="1600" b="1" dirty="0">
                <a:solidFill>
                  <a:srgbClr val="0070C0"/>
                </a:solidFill>
                <a:latin typeface="Arial" pitchFamily="34" charset="0"/>
                <a:ea typeface="+mj-ea"/>
                <a:cs typeface="Arial" pitchFamily="34" charset="0"/>
              </a:rPr>
              <a:t>At </a:t>
            </a:r>
            <a:r>
              <a:rPr lang="en-GB" sz="1600" b="1" u="sng" dirty="0">
                <a:solidFill>
                  <a:srgbClr val="0070C0"/>
                </a:solidFill>
                <a:latin typeface="Arial" pitchFamily="34" charset="0"/>
                <a:ea typeface="+mj-ea"/>
                <a:cs typeface="Arial" pitchFamily="34" charset="0"/>
              </a:rPr>
              <a:t>current staff </a:t>
            </a:r>
            <a:r>
              <a:rPr lang="en-GB" sz="1600" b="1" dirty="0">
                <a:solidFill>
                  <a:srgbClr val="0070C0"/>
                </a:solidFill>
                <a:latin typeface="Arial" pitchFamily="34" charset="0"/>
                <a:ea typeface="+mj-ea"/>
                <a:cs typeface="Arial" pitchFamily="34" charset="0"/>
              </a:rPr>
              <a:t>levels only 30% of training required is delivered. </a:t>
            </a:r>
          </a:p>
          <a:p>
            <a:pPr fontAlgn="auto">
              <a:spcBef>
                <a:spcPts val="0"/>
              </a:spcBef>
              <a:spcAft>
                <a:spcPts val="0"/>
              </a:spcAft>
              <a:defRPr/>
            </a:pPr>
            <a:endParaRPr lang="en-GB" sz="1600" b="1" dirty="0">
              <a:solidFill>
                <a:srgbClr val="0070C0"/>
              </a:solidFill>
              <a:latin typeface="Arial" pitchFamily="34" charset="0"/>
              <a:ea typeface="+mj-ea"/>
              <a:cs typeface="Arial" pitchFamily="34" charset="0"/>
            </a:endParaRPr>
          </a:p>
          <a:p>
            <a:pPr fontAlgn="auto">
              <a:spcBef>
                <a:spcPts val="0"/>
              </a:spcBef>
              <a:spcAft>
                <a:spcPts val="0"/>
              </a:spcAft>
              <a:defRPr/>
            </a:pPr>
            <a:r>
              <a:rPr lang="en-GB" sz="1600" b="1" dirty="0">
                <a:solidFill>
                  <a:srgbClr val="0070C0"/>
                </a:solidFill>
                <a:latin typeface="Arial" pitchFamily="34" charset="0"/>
                <a:ea typeface="+mj-ea"/>
                <a:cs typeface="Arial" pitchFamily="34" charset="0"/>
              </a:rPr>
              <a:t>At </a:t>
            </a:r>
            <a:r>
              <a:rPr lang="en-GB" sz="1600" b="1" u="sng" dirty="0">
                <a:solidFill>
                  <a:srgbClr val="0070C0"/>
                </a:solidFill>
                <a:latin typeface="Arial" pitchFamily="34" charset="0"/>
                <a:ea typeface="+mj-ea"/>
                <a:cs typeface="Arial" pitchFamily="34" charset="0"/>
              </a:rPr>
              <a:t>future staff </a:t>
            </a:r>
            <a:r>
              <a:rPr lang="en-GB" sz="1600" b="1" dirty="0">
                <a:solidFill>
                  <a:srgbClr val="0070C0"/>
                </a:solidFill>
                <a:latin typeface="Arial" pitchFamily="34" charset="0"/>
                <a:ea typeface="+mj-ea"/>
                <a:cs typeface="Arial" pitchFamily="34" charset="0"/>
              </a:rPr>
              <a:t>levels less than 15% of training required is delivered. </a:t>
            </a:r>
          </a:p>
          <a:p>
            <a:pPr fontAlgn="auto">
              <a:spcBef>
                <a:spcPts val="0"/>
              </a:spcBef>
              <a:spcAft>
                <a:spcPts val="0"/>
              </a:spcAft>
              <a:defRPr/>
            </a:pPr>
            <a:r>
              <a:rPr lang="en-GB" sz="1600" b="1" dirty="0">
                <a:solidFill>
                  <a:srgbClr val="0070C0"/>
                </a:solidFill>
                <a:latin typeface="Arial" pitchFamily="34" charset="0"/>
                <a:ea typeface="+mj-ea"/>
                <a:cs typeface="Arial" pitchFamily="34" charset="0"/>
              </a:rPr>
              <a:t>Estimations refer to the least minimum.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10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1000"/>
                                        <p:tgtEl>
                                          <p:spTgt spid="12"/>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animEffect transition="in" filter="blinds(horizontal)">
                                      <p:cBhvr>
                                        <p:cTn id="28" dur="500"/>
                                        <p:tgtEl>
                                          <p:spTgt spid="3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1">
                                            <p:txEl>
                                              <p:pRg st="2" end="2"/>
                                            </p:txEl>
                                          </p:spTgt>
                                        </p:tgtEl>
                                        <p:attrNameLst>
                                          <p:attrName>style.visibility</p:attrName>
                                        </p:attrNameLst>
                                      </p:cBhvr>
                                      <p:to>
                                        <p:strVal val="visible"/>
                                      </p:to>
                                    </p:set>
                                    <p:animEffect transition="in" filter="blinds(horizontal)">
                                      <p:cBhvr>
                                        <p:cTn id="33" dur="500"/>
                                        <p:tgtEl>
                                          <p:spTgt spid="31">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1">
                                            <p:txEl>
                                              <p:pRg st="3" end="3"/>
                                            </p:txEl>
                                          </p:spTgt>
                                        </p:tgtEl>
                                        <p:attrNameLst>
                                          <p:attrName>style.visibility</p:attrName>
                                        </p:attrNameLst>
                                      </p:cBhvr>
                                      <p:to>
                                        <p:strVal val="visible"/>
                                      </p:to>
                                    </p:set>
                                    <p:animEffect transition="in" filter="blinds(horizontal)">
                                      <p:cBhvr>
                                        <p:cTn id="36"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6049963"/>
            <a:ext cx="8640763" cy="474662"/>
          </a:xfrm>
        </p:spPr>
        <p:txBody>
          <a:bodyPr>
            <a:noAutofit/>
          </a:bodyPr>
          <a:lstStyle/>
          <a:p>
            <a:pPr fontAlgn="auto">
              <a:spcAft>
                <a:spcPts val="0"/>
              </a:spcAft>
              <a:defRPr/>
            </a:pPr>
            <a:r>
              <a:rPr lang="en-ZA" sz="1800" dirty="0" smtClean="0">
                <a:solidFill>
                  <a:srgbClr val="0070C0"/>
                </a:solidFill>
              </a:rPr>
              <a:t>1. Justification and purpose of the programme: Qualitative gap</a:t>
            </a:r>
            <a:endParaRPr lang="en-ZA" sz="1800" b="0" dirty="0">
              <a:solidFill>
                <a:schemeClr val="tx1"/>
              </a:solidFill>
            </a:endParaRPr>
          </a:p>
        </p:txBody>
      </p:sp>
      <p:sp>
        <p:nvSpPr>
          <p:cNvPr id="5" name="Foliennummernplatzhalter 4"/>
          <p:cNvSpPr>
            <a:spLocks noGrp="1"/>
          </p:cNvSpPr>
          <p:nvPr>
            <p:ph type="sldNum" sz="quarter" idx="12"/>
          </p:nvPr>
        </p:nvSpPr>
        <p:spPr/>
        <p:txBody>
          <a:bodyPr/>
          <a:lstStyle/>
          <a:p>
            <a:pPr>
              <a:defRPr/>
            </a:pPr>
            <a:fld id="{977FC573-458B-4720-B619-1ABF8C078F76}" type="slidenum">
              <a:rPr lang="de-DE"/>
              <a:pPr>
                <a:defRPr/>
              </a:pPr>
              <a:t>5</a:t>
            </a:fld>
            <a:endParaRPr lang="de-DE"/>
          </a:p>
        </p:txBody>
      </p:sp>
      <p:sp>
        <p:nvSpPr>
          <p:cNvPr id="7" name="Inhaltsplatzhalter 2"/>
          <p:cNvSpPr>
            <a:spLocks noGrp="1"/>
          </p:cNvSpPr>
          <p:nvPr>
            <p:ph idx="1"/>
          </p:nvPr>
        </p:nvSpPr>
        <p:spPr>
          <a:xfrm>
            <a:off x="468313" y="836613"/>
            <a:ext cx="8183562" cy="4699000"/>
          </a:xfrm>
        </p:spPr>
        <p:txBody>
          <a:bodyPr>
            <a:normAutofit/>
          </a:bodyPr>
          <a:lstStyle/>
          <a:p>
            <a:pPr marL="548640" lvl="1" indent="-201168" fontAlgn="auto">
              <a:spcAft>
                <a:spcPts val="0"/>
              </a:spcAft>
              <a:buClr>
                <a:srgbClr val="0070C0"/>
              </a:buClr>
              <a:buFont typeface="Verdana"/>
              <a:buChar char="◦"/>
              <a:defRPr/>
            </a:pPr>
            <a:endParaRPr lang="en-GB" dirty="0" smtClean="0">
              <a:solidFill>
                <a:schemeClr val="tx1">
                  <a:lumMod val="75000"/>
                  <a:lumOff val="25000"/>
                </a:schemeClr>
              </a:solidFill>
            </a:endParaRPr>
          </a:p>
          <a:p>
            <a:pPr marL="265176" indent="-265176" fontAlgn="auto">
              <a:spcAft>
                <a:spcPts val="0"/>
              </a:spcAft>
              <a:buClr>
                <a:srgbClr val="0070C0"/>
              </a:buClr>
              <a:buFont typeface="Wingdings 2"/>
              <a:buChar char=""/>
              <a:defRPr/>
            </a:pPr>
            <a:endParaRPr lang="en-GB" dirty="0" smtClean="0">
              <a:solidFill>
                <a:schemeClr val="tx1">
                  <a:lumMod val="75000"/>
                  <a:lumOff val="25000"/>
                </a:schemeClr>
              </a:solidFill>
            </a:endParaRP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9" name="Textfeld 58"/>
          <p:cNvSpPr txBox="1"/>
          <p:nvPr/>
        </p:nvSpPr>
        <p:spPr>
          <a:xfrm>
            <a:off x="6372225" y="981075"/>
            <a:ext cx="2447925" cy="1169988"/>
          </a:xfrm>
          <a:prstGeom prst="rect">
            <a:avLst/>
          </a:prstGeom>
          <a:noFill/>
        </p:spPr>
        <p:txBody>
          <a:bodyPr>
            <a:spAutoFit/>
          </a:bodyPr>
          <a:lstStyle/>
          <a:p>
            <a:pPr fontAlgn="auto">
              <a:spcAft>
                <a:spcPts val="0"/>
              </a:spcAft>
              <a:buFont typeface="Arial" pitchFamily="34" charset="0"/>
              <a:buChar char="•"/>
              <a:defRPr/>
            </a:pPr>
            <a:r>
              <a:rPr lang="en-GB" sz="1400" b="1" dirty="0">
                <a:solidFill>
                  <a:srgbClr val="0070C0"/>
                </a:solidFill>
                <a:latin typeface="Arial" pitchFamily="34" charset="0"/>
                <a:ea typeface="+mj-ea"/>
                <a:cs typeface="Arial" pitchFamily="34" charset="0"/>
              </a:rPr>
              <a:t>Strategic knowledge on processes, organisations, topics</a:t>
            </a:r>
          </a:p>
          <a:p>
            <a:pPr fontAlgn="auto">
              <a:spcAft>
                <a:spcPts val="0"/>
              </a:spcAft>
              <a:buFont typeface="Arial" pitchFamily="34" charset="0"/>
              <a:buChar char="•"/>
              <a:defRPr/>
            </a:pPr>
            <a:r>
              <a:rPr lang="en-GB" sz="1400" b="1" dirty="0">
                <a:solidFill>
                  <a:srgbClr val="0070C0"/>
                </a:solidFill>
                <a:latin typeface="Arial" pitchFamily="34" charset="0"/>
                <a:ea typeface="+mj-ea"/>
                <a:cs typeface="Arial" pitchFamily="34" charset="0"/>
              </a:rPr>
              <a:t>Experiential knowledge</a:t>
            </a:r>
          </a:p>
          <a:p>
            <a:pPr fontAlgn="auto">
              <a:spcAft>
                <a:spcPts val="0"/>
              </a:spcAft>
              <a:defRPr/>
            </a:pPr>
            <a:endParaRPr lang="en-GB" sz="1400" b="1" dirty="0">
              <a:solidFill>
                <a:srgbClr val="0070C0"/>
              </a:solidFill>
              <a:latin typeface="Arial" pitchFamily="34" charset="0"/>
              <a:ea typeface="+mj-ea"/>
              <a:cs typeface="Arial" pitchFamily="34" charset="0"/>
            </a:endParaRPr>
          </a:p>
        </p:txBody>
      </p:sp>
      <p:sp>
        <p:nvSpPr>
          <p:cNvPr id="9" name="Textfeld 8"/>
          <p:cNvSpPr txBox="1"/>
          <p:nvPr/>
        </p:nvSpPr>
        <p:spPr>
          <a:xfrm>
            <a:off x="1258888" y="3752850"/>
            <a:ext cx="4392612" cy="246063"/>
          </a:xfrm>
          <a:prstGeom prst="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sz="1000" b="1" dirty="0">
                <a:solidFill>
                  <a:srgbClr val="00B050"/>
                </a:solidFill>
                <a:latin typeface="Arial" pitchFamily="34" charset="0"/>
                <a:cs typeface="Arial" pitchFamily="34" charset="0"/>
              </a:rPr>
              <a:t>Protection &amp; law enforcement</a:t>
            </a:r>
            <a:endParaRPr lang="en-US" sz="1000" b="1" dirty="0">
              <a:solidFill>
                <a:srgbClr val="00B050"/>
              </a:solidFill>
              <a:latin typeface="Arial" pitchFamily="34" charset="0"/>
              <a:cs typeface="Arial" pitchFamily="34" charset="0"/>
            </a:endParaRPr>
          </a:p>
        </p:txBody>
      </p:sp>
      <p:sp>
        <p:nvSpPr>
          <p:cNvPr id="10" name="Rechteck 9"/>
          <p:cNvSpPr/>
          <p:nvPr/>
        </p:nvSpPr>
        <p:spPr>
          <a:xfrm>
            <a:off x="1258888" y="2600325"/>
            <a:ext cx="4392612" cy="36036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200" b="1" dirty="0">
                <a:solidFill>
                  <a:srgbClr val="00B050"/>
                </a:solidFill>
                <a:latin typeface="Arial" pitchFamily="34" charset="0"/>
                <a:cs typeface="Arial" pitchFamily="34" charset="0"/>
              </a:rPr>
              <a:t>Core processes</a:t>
            </a:r>
            <a:endParaRPr lang="en-US" sz="1200" b="1" dirty="0">
              <a:solidFill>
                <a:srgbClr val="00B050"/>
              </a:solidFill>
              <a:latin typeface="Arial" pitchFamily="34" charset="0"/>
              <a:cs typeface="Arial" pitchFamily="34" charset="0"/>
            </a:endParaRPr>
          </a:p>
        </p:txBody>
      </p:sp>
      <p:sp>
        <p:nvSpPr>
          <p:cNvPr id="11" name="Textfeld 10"/>
          <p:cNvSpPr txBox="1"/>
          <p:nvPr/>
        </p:nvSpPr>
        <p:spPr>
          <a:xfrm>
            <a:off x="1258888" y="3392488"/>
            <a:ext cx="4392612" cy="246062"/>
          </a:xfrm>
          <a:prstGeom prst="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sz="1000" b="1" dirty="0">
                <a:solidFill>
                  <a:srgbClr val="00B050"/>
                </a:solidFill>
                <a:latin typeface="Arial" pitchFamily="34" charset="0"/>
                <a:cs typeface="Arial" pitchFamily="34" charset="0"/>
              </a:rPr>
              <a:t>Wildlife management</a:t>
            </a:r>
            <a:endParaRPr lang="en-US" sz="1000" b="1" dirty="0">
              <a:solidFill>
                <a:srgbClr val="00B050"/>
              </a:solidFill>
              <a:latin typeface="Arial" pitchFamily="34" charset="0"/>
              <a:cs typeface="Arial" pitchFamily="34" charset="0"/>
            </a:endParaRPr>
          </a:p>
        </p:txBody>
      </p:sp>
      <p:sp>
        <p:nvSpPr>
          <p:cNvPr id="12" name="Textfeld 11"/>
          <p:cNvSpPr txBox="1"/>
          <p:nvPr/>
        </p:nvSpPr>
        <p:spPr>
          <a:xfrm>
            <a:off x="1258888" y="3033713"/>
            <a:ext cx="4392612" cy="246062"/>
          </a:xfrm>
          <a:prstGeom prst="rect">
            <a:avLst/>
          </a:prstGeom>
          <a:ln>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en-US" sz="1000" b="1" dirty="0">
                <a:solidFill>
                  <a:srgbClr val="00B050"/>
                </a:solidFill>
                <a:latin typeface="Arial" pitchFamily="34" charset="0"/>
                <a:cs typeface="Arial" pitchFamily="34" charset="0"/>
              </a:rPr>
              <a:t>Stakeholder engagement &amp; community outreach</a:t>
            </a:r>
            <a:endParaRPr lang="en-US" sz="1000" b="1" dirty="0">
              <a:solidFill>
                <a:srgbClr val="00B050"/>
              </a:solidFill>
              <a:latin typeface="Arial" pitchFamily="34" charset="0"/>
              <a:cs typeface="Arial" pitchFamily="34" charset="0"/>
            </a:endParaRPr>
          </a:p>
        </p:txBody>
      </p:sp>
      <p:sp>
        <p:nvSpPr>
          <p:cNvPr id="38" name="Textfeld 7"/>
          <p:cNvSpPr txBox="1"/>
          <p:nvPr/>
        </p:nvSpPr>
        <p:spPr>
          <a:xfrm>
            <a:off x="1258888" y="1703388"/>
            <a:ext cx="4392612" cy="471487"/>
          </a:xfrm>
          <a:prstGeom prst="rect">
            <a:avLst/>
          </a:prstGeom>
          <a:solidFill>
            <a:schemeClr val="bg1"/>
          </a:solidFill>
          <a:ln>
            <a:solidFill>
              <a:srgbClr val="0070C0"/>
            </a:solidFill>
          </a:ln>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endParaRPr lang="de-DE" dirty="0"/>
          </a:p>
        </p:txBody>
      </p:sp>
      <p:sp>
        <p:nvSpPr>
          <p:cNvPr id="39" name="Rechteck 38"/>
          <p:cNvSpPr/>
          <p:nvPr/>
        </p:nvSpPr>
        <p:spPr>
          <a:xfrm>
            <a:off x="1258888" y="1376363"/>
            <a:ext cx="4392612" cy="327025"/>
          </a:xfrm>
          <a:prstGeom prst="rect">
            <a:avLst/>
          </a:prstGeom>
          <a:gradFill>
            <a:gsLst>
              <a:gs pos="0">
                <a:schemeClr val="accent3">
                  <a:tint val="65000"/>
                  <a:satMod val="270000"/>
                </a:schemeClr>
              </a:gs>
              <a:gs pos="25000">
                <a:schemeClr val="accent3">
                  <a:tint val="60000"/>
                  <a:satMod val="300000"/>
                </a:schemeClr>
              </a:gs>
              <a:gs pos="100000">
                <a:schemeClr val="accent3">
                  <a:tint val="29000"/>
                  <a:satMod val="400000"/>
                </a:schemeClr>
              </a:gs>
            </a:gsLst>
            <a:lin ang="16200000" scaled="1"/>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200" b="1" dirty="0">
                <a:solidFill>
                  <a:srgbClr val="0070C0"/>
                </a:solidFill>
                <a:latin typeface="Arial" pitchFamily="34" charset="0"/>
                <a:cs typeface="Arial" pitchFamily="34" charset="0"/>
              </a:rPr>
              <a:t>Steering processes</a:t>
            </a:r>
            <a:endParaRPr lang="en-US" sz="1200" b="1" dirty="0">
              <a:solidFill>
                <a:srgbClr val="0070C0"/>
              </a:solidFill>
              <a:latin typeface="Arial" pitchFamily="34" charset="0"/>
              <a:cs typeface="Arial" pitchFamily="34" charset="0"/>
            </a:endParaRPr>
          </a:p>
        </p:txBody>
      </p:sp>
      <p:sp>
        <p:nvSpPr>
          <p:cNvPr id="19467" name="Textfeld 39"/>
          <p:cNvSpPr txBox="1">
            <a:spLocks noChangeArrowheads="1"/>
          </p:cNvSpPr>
          <p:nvPr/>
        </p:nvSpPr>
        <p:spPr bwMode="auto">
          <a:xfrm>
            <a:off x="1331913" y="1692275"/>
            <a:ext cx="792162" cy="584200"/>
          </a:xfrm>
          <a:prstGeom prst="rect">
            <a:avLst/>
          </a:prstGeom>
          <a:noFill/>
          <a:ln w="9525">
            <a:noFill/>
            <a:miter lim="800000"/>
            <a:headEnd/>
            <a:tailEnd/>
          </a:ln>
        </p:spPr>
        <p:txBody>
          <a:bodyPr>
            <a:spAutoFit/>
          </a:bodyPr>
          <a:lstStyle/>
          <a:p>
            <a:pPr algn="ctr"/>
            <a:r>
              <a:rPr lang="en-ZA" sz="800" b="1">
                <a:cs typeface="Arial" charset="0"/>
              </a:rPr>
              <a:t>TFCA  stakeholder engagement</a:t>
            </a:r>
          </a:p>
          <a:p>
            <a:pPr algn="ctr"/>
            <a:endParaRPr lang="de-DE" sz="800">
              <a:latin typeface="Verdana" pitchFamily="34" charset="0"/>
            </a:endParaRPr>
          </a:p>
        </p:txBody>
      </p:sp>
      <p:sp>
        <p:nvSpPr>
          <p:cNvPr id="19468" name="Textfeld 40"/>
          <p:cNvSpPr txBox="1">
            <a:spLocks noChangeArrowheads="1"/>
          </p:cNvSpPr>
          <p:nvPr/>
        </p:nvSpPr>
        <p:spPr bwMode="auto">
          <a:xfrm>
            <a:off x="2124075" y="1601788"/>
            <a:ext cx="863600" cy="708025"/>
          </a:xfrm>
          <a:prstGeom prst="rect">
            <a:avLst/>
          </a:prstGeom>
          <a:noFill/>
          <a:ln w="9525">
            <a:noFill/>
            <a:miter lim="800000"/>
            <a:headEnd/>
            <a:tailEnd/>
          </a:ln>
        </p:spPr>
        <p:txBody>
          <a:bodyPr>
            <a:spAutoFit/>
          </a:bodyPr>
          <a:lstStyle/>
          <a:p>
            <a:pPr algn="ctr"/>
            <a:endParaRPr lang="de-DE" sz="800">
              <a:latin typeface="Verdana" pitchFamily="34" charset="0"/>
            </a:endParaRPr>
          </a:p>
          <a:p>
            <a:pPr algn="ctr"/>
            <a:r>
              <a:rPr lang="en-GB" sz="800">
                <a:cs typeface="Arial" charset="0"/>
              </a:rPr>
              <a:t>Policy formulation &amp; harmonisation</a:t>
            </a:r>
          </a:p>
          <a:p>
            <a:pPr algn="ctr"/>
            <a:endParaRPr lang="de-DE" sz="800">
              <a:latin typeface="Verdana" pitchFamily="34" charset="0"/>
            </a:endParaRPr>
          </a:p>
        </p:txBody>
      </p:sp>
      <p:sp>
        <p:nvSpPr>
          <p:cNvPr id="19469" name="Textfeld 41"/>
          <p:cNvSpPr txBox="1">
            <a:spLocks noChangeArrowheads="1"/>
          </p:cNvSpPr>
          <p:nvPr/>
        </p:nvSpPr>
        <p:spPr bwMode="auto">
          <a:xfrm>
            <a:off x="2987675" y="1736725"/>
            <a:ext cx="863600" cy="461963"/>
          </a:xfrm>
          <a:prstGeom prst="rect">
            <a:avLst/>
          </a:prstGeom>
          <a:noFill/>
          <a:ln w="9525">
            <a:noFill/>
            <a:miter lim="800000"/>
            <a:headEnd/>
            <a:tailEnd/>
          </a:ln>
        </p:spPr>
        <p:txBody>
          <a:bodyPr>
            <a:spAutoFit/>
          </a:bodyPr>
          <a:lstStyle/>
          <a:p>
            <a:pPr algn="ctr"/>
            <a:r>
              <a:rPr lang="en-US" sz="800">
                <a:cs typeface="Arial" charset="0"/>
              </a:rPr>
              <a:t>Strategy development</a:t>
            </a:r>
          </a:p>
          <a:p>
            <a:pPr algn="ctr"/>
            <a:endParaRPr lang="de-DE" sz="800">
              <a:latin typeface="Verdana" pitchFamily="34" charset="0"/>
            </a:endParaRPr>
          </a:p>
        </p:txBody>
      </p:sp>
      <p:sp>
        <p:nvSpPr>
          <p:cNvPr id="19470" name="Textfeld 42"/>
          <p:cNvSpPr txBox="1">
            <a:spLocks noChangeArrowheads="1"/>
          </p:cNvSpPr>
          <p:nvPr/>
        </p:nvSpPr>
        <p:spPr bwMode="auto">
          <a:xfrm>
            <a:off x="3851275" y="1666875"/>
            <a:ext cx="865188" cy="584200"/>
          </a:xfrm>
          <a:prstGeom prst="rect">
            <a:avLst/>
          </a:prstGeom>
          <a:noFill/>
          <a:ln w="9525">
            <a:noFill/>
            <a:miter lim="800000"/>
            <a:headEnd/>
            <a:tailEnd/>
          </a:ln>
        </p:spPr>
        <p:txBody>
          <a:bodyPr>
            <a:spAutoFit/>
          </a:bodyPr>
          <a:lstStyle/>
          <a:p>
            <a:pPr algn="ctr"/>
            <a:endParaRPr lang="en-US" sz="800">
              <a:cs typeface="Arial" charset="0"/>
            </a:endParaRPr>
          </a:p>
          <a:p>
            <a:pPr algn="ctr"/>
            <a:r>
              <a:rPr lang="en-ZA" sz="800">
                <a:cs typeface="Arial" charset="0"/>
              </a:rPr>
              <a:t>Budgeting &amp; funding</a:t>
            </a:r>
          </a:p>
          <a:p>
            <a:pPr algn="ctr"/>
            <a:endParaRPr lang="de-DE" sz="800">
              <a:latin typeface="Verdana" pitchFamily="34" charset="0"/>
            </a:endParaRPr>
          </a:p>
        </p:txBody>
      </p:sp>
      <p:sp>
        <p:nvSpPr>
          <p:cNvPr id="19471" name="Textfeld 43"/>
          <p:cNvSpPr txBox="1">
            <a:spLocks noChangeArrowheads="1"/>
          </p:cNvSpPr>
          <p:nvPr/>
        </p:nvSpPr>
        <p:spPr bwMode="auto">
          <a:xfrm>
            <a:off x="4716463" y="1758950"/>
            <a:ext cx="935037" cy="338138"/>
          </a:xfrm>
          <a:prstGeom prst="rect">
            <a:avLst/>
          </a:prstGeom>
          <a:noFill/>
          <a:ln w="9525">
            <a:noFill/>
            <a:miter lim="800000"/>
            <a:headEnd/>
            <a:tailEnd/>
          </a:ln>
        </p:spPr>
        <p:txBody>
          <a:bodyPr>
            <a:spAutoFit/>
          </a:bodyPr>
          <a:lstStyle/>
          <a:p>
            <a:pPr algn="ctr"/>
            <a:r>
              <a:rPr lang="en-ZA" sz="800" b="1">
                <a:cs typeface="Arial" charset="0"/>
              </a:rPr>
              <a:t>organisational processes</a:t>
            </a:r>
            <a:endParaRPr lang="de-DE" sz="800" b="1">
              <a:latin typeface="Verdana" pitchFamily="34" charset="0"/>
            </a:endParaRPr>
          </a:p>
        </p:txBody>
      </p:sp>
      <p:sp>
        <p:nvSpPr>
          <p:cNvPr id="20" name="Textfeld 19"/>
          <p:cNvSpPr txBox="1"/>
          <p:nvPr/>
        </p:nvSpPr>
        <p:spPr>
          <a:xfrm>
            <a:off x="1258888" y="4113213"/>
            <a:ext cx="4392612" cy="246062"/>
          </a:xfrm>
          <a:prstGeom prst="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ZA" sz="1000" b="1" dirty="0">
                <a:solidFill>
                  <a:srgbClr val="00B050"/>
                </a:solidFill>
                <a:latin typeface="Arial" pitchFamily="34" charset="0"/>
                <a:cs typeface="Arial" pitchFamily="34" charset="0"/>
              </a:rPr>
              <a:t>Co-Management of forests, water, land across boundaries</a:t>
            </a:r>
            <a:endParaRPr lang="en-ZA" sz="1000" b="1" dirty="0">
              <a:solidFill>
                <a:srgbClr val="00B050"/>
              </a:solidFill>
              <a:latin typeface="Arial" pitchFamily="34" charset="0"/>
              <a:cs typeface="Arial" pitchFamily="34" charset="0"/>
            </a:endParaRPr>
          </a:p>
        </p:txBody>
      </p:sp>
      <p:sp>
        <p:nvSpPr>
          <p:cNvPr id="25" name="Gleichschenkliges Dreieck 24"/>
          <p:cNvSpPr/>
          <p:nvPr/>
        </p:nvSpPr>
        <p:spPr>
          <a:xfrm rot="10800000">
            <a:off x="1476375" y="2168525"/>
            <a:ext cx="503238" cy="360363"/>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de-DE" dirty="0"/>
          </a:p>
        </p:txBody>
      </p:sp>
      <p:sp>
        <p:nvSpPr>
          <p:cNvPr id="26" name="Gleichschenkliges Dreieck 25"/>
          <p:cNvSpPr/>
          <p:nvPr/>
        </p:nvSpPr>
        <p:spPr>
          <a:xfrm rot="10800000">
            <a:off x="2268538" y="2168525"/>
            <a:ext cx="503237" cy="360363"/>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de-DE" dirty="0"/>
          </a:p>
        </p:txBody>
      </p:sp>
      <p:sp>
        <p:nvSpPr>
          <p:cNvPr id="27" name="Gleichschenkliges Dreieck 26"/>
          <p:cNvSpPr/>
          <p:nvPr/>
        </p:nvSpPr>
        <p:spPr>
          <a:xfrm rot="10800000">
            <a:off x="3132138" y="2168525"/>
            <a:ext cx="503237" cy="360363"/>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de-DE" dirty="0"/>
          </a:p>
        </p:txBody>
      </p:sp>
      <p:sp>
        <p:nvSpPr>
          <p:cNvPr id="28" name="Gleichschenkliges Dreieck 27"/>
          <p:cNvSpPr/>
          <p:nvPr/>
        </p:nvSpPr>
        <p:spPr>
          <a:xfrm rot="10800000">
            <a:off x="3995738" y="2168525"/>
            <a:ext cx="504825" cy="360363"/>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de-DE" dirty="0"/>
          </a:p>
        </p:txBody>
      </p:sp>
      <p:sp>
        <p:nvSpPr>
          <p:cNvPr id="29" name="Gleichschenkliges Dreieck 28"/>
          <p:cNvSpPr/>
          <p:nvPr/>
        </p:nvSpPr>
        <p:spPr>
          <a:xfrm rot="10800000">
            <a:off x="4932363" y="2168525"/>
            <a:ext cx="503237" cy="360363"/>
          </a:xfrm>
          <a:prstGeom prst="triangl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de-DE" dirty="0"/>
          </a:p>
        </p:txBody>
      </p:sp>
      <p:grpSp>
        <p:nvGrpSpPr>
          <p:cNvPr id="19478" name="Gruppieren 62"/>
          <p:cNvGrpSpPr>
            <a:grpSpLocks/>
          </p:cNvGrpSpPr>
          <p:nvPr/>
        </p:nvGrpSpPr>
        <p:grpSpPr bwMode="auto">
          <a:xfrm>
            <a:off x="1258888" y="4473575"/>
            <a:ext cx="4392612" cy="1150938"/>
            <a:chOff x="2123728" y="3573016"/>
            <a:chExt cx="4392488" cy="1152130"/>
          </a:xfrm>
        </p:grpSpPr>
        <p:grpSp>
          <p:nvGrpSpPr>
            <p:cNvPr id="19500" name="Gruppieren 49"/>
            <p:cNvGrpSpPr>
              <a:grpSpLocks/>
            </p:cNvGrpSpPr>
            <p:nvPr/>
          </p:nvGrpSpPr>
          <p:grpSpPr bwMode="auto">
            <a:xfrm>
              <a:off x="2123728" y="3573016"/>
              <a:ext cx="4392488" cy="1152130"/>
              <a:chOff x="1979712" y="4005062"/>
              <a:chExt cx="4392488" cy="1152130"/>
            </a:xfrm>
          </p:grpSpPr>
          <p:sp>
            <p:nvSpPr>
              <p:cNvPr id="32" name="Textfeld 11"/>
              <p:cNvSpPr txBox="1"/>
              <p:nvPr/>
            </p:nvSpPr>
            <p:spPr>
              <a:xfrm>
                <a:off x="1979712" y="4372155"/>
                <a:ext cx="4392488" cy="46879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endParaRPr lang="de-DE" dirty="0"/>
              </a:p>
            </p:txBody>
          </p:sp>
          <p:sp>
            <p:nvSpPr>
              <p:cNvPr id="33" name="Rechteck 32"/>
              <p:cNvSpPr/>
              <p:nvPr/>
            </p:nvSpPr>
            <p:spPr>
              <a:xfrm>
                <a:off x="1979712" y="4829828"/>
                <a:ext cx="4392488" cy="32736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200" b="1" dirty="0">
                    <a:solidFill>
                      <a:schemeClr val="accent1">
                        <a:lumMod val="75000"/>
                      </a:schemeClr>
                    </a:solidFill>
                    <a:latin typeface="Arial" pitchFamily="34" charset="0"/>
                    <a:cs typeface="Arial" pitchFamily="34" charset="0"/>
                  </a:rPr>
                  <a:t>Support processes</a:t>
                </a:r>
                <a:endParaRPr lang="en-US" sz="1200" b="1" dirty="0">
                  <a:solidFill>
                    <a:schemeClr val="accent1">
                      <a:lumMod val="75000"/>
                    </a:schemeClr>
                  </a:solidFill>
                  <a:latin typeface="Arial" pitchFamily="34" charset="0"/>
                  <a:cs typeface="Arial" pitchFamily="34" charset="0"/>
                </a:endParaRPr>
              </a:p>
            </p:txBody>
          </p:sp>
          <p:sp>
            <p:nvSpPr>
              <p:cNvPr id="19508" name="Textfeld 33"/>
              <p:cNvSpPr txBox="1">
                <a:spLocks noChangeArrowheads="1"/>
              </p:cNvSpPr>
              <p:nvPr/>
            </p:nvSpPr>
            <p:spPr bwMode="auto">
              <a:xfrm>
                <a:off x="2123728" y="4371648"/>
                <a:ext cx="792088" cy="584775"/>
              </a:xfrm>
              <a:prstGeom prst="rect">
                <a:avLst/>
              </a:prstGeom>
              <a:noFill/>
              <a:ln w="9525">
                <a:noFill/>
                <a:miter lim="800000"/>
                <a:headEnd/>
                <a:tailEnd/>
              </a:ln>
            </p:spPr>
            <p:txBody>
              <a:bodyPr>
                <a:spAutoFit/>
              </a:bodyPr>
              <a:lstStyle/>
              <a:p>
                <a:pPr algn="ctr"/>
                <a:r>
                  <a:rPr lang="en-US" sz="800" b="1">
                    <a:cs typeface="Arial" charset="0"/>
                  </a:rPr>
                  <a:t>Monitoring &amp; Evaluation</a:t>
                </a:r>
              </a:p>
              <a:p>
                <a:pPr algn="ctr"/>
                <a:endParaRPr lang="de-DE" sz="800">
                  <a:latin typeface="Verdana" pitchFamily="34" charset="0"/>
                </a:endParaRPr>
              </a:p>
            </p:txBody>
          </p:sp>
          <p:sp>
            <p:nvSpPr>
              <p:cNvPr id="19509" name="Textfeld 34"/>
              <p:cNvSpPr txBox="1">
                <a:spLocks noChangeArrowheads="1"/>
              </p:cNvSpPr>
              <p:nvPr/>
            </p:nvSpPr>
            <p:spPr bwMode="auto">
              <a:xfrm>
                <a:off x="5436096" y="4365102"/>
                <a:ext cx="792088" cy="707886"/>
              </a:xfrm>
              <a:prstGeom prst="rect">
                <a:avLst/>
              </a:prstGeom>
              <a:noFill/>
              <a:ln w="9525">
                <a:noFill/>
                <a:miter lim="800000"/>
                <a:headEnd/>
                <a:tailEnd/>
              </a:ln>
            </p:spPr>
            <p:txBody>
              <a:bodyPr>
                <a:spAutoFit/>
              </a:bodyPr>
              <a:lstStyle/>
              <a:p>
                <a:pPr algn="ctr"/>
                <a:r>
                  <a:rPr lang="en-US" sz="800" b="1">
                    <a:cs typeface="Arial" charset="0"/>
                  </a:rPr>
                  <a:t>Technical audits for PAs</a:t>
                </a:r>
              </a:p>
              <a:p>
                <a:pPr algn="ctr"/>
                <a:endParaRPr lang="en-US" sz="800">
                  <a:cs typeface="Arial" charset="0"/>
                </a:endParaRPr>
              </a:p>
              <a:p>
                <a:pPr algn="ctr"/>
                <a:endParaRPr lang="de-DE" sz="800">
                  <a:latin typeface="Verdana" pitchFamily="34" charset="0"/>
                </a:endParaRPr>
              </a:p>
            </p:txBody>
          </p:sp>
          <p:sp>
            <p:nvSpPr>
              <p:cNvPr id="19510" name="Textfeld 35"/>
              <p:cNvSpPr txBox="1">
                <a:spLocks noChangeArrowheads="1"/>
              </p:cNvSpPr>
              <p:nvPr/>
            </p:nvSpPr>
            <p:spPr bwMode="auto">
              <a:xfrm>
                <a:off x="5436096" y="4371648"/>
                <a:ext cx="792088" cy="215443"/>
              </a:xfrm>
              <a:prstGeom prst="rect">
                <a:avLst/>
              </a:prstGeom>
              <a:noFill/>
              <a:ln w="9525">
                <a:noFill/>
                <a:miter lim="800000"/>
                <a:headEnd/>
                <a:tailEnd/>
              </a:ln>
            </p:spPr>
            <p:txBody>
              <a:bodyPr>
                <a:spAutoFit/>
              </a:bodyPr>
              <a:lstStyle/>
              <a:p>
                <a:pPr algn="ctr"/>
                <a:endParaRPr lang="de-DE" sz="800">
                  <a:latin typeface="Verdana" pitchFamily="34" charset="0"/>
                </a:endParaRPr>
              </a:p>
            </p:txBody>
          </p:sp>
          <p:sp>
            <p:nvSpPr>
              <p:cNvPr id="37" name="Gleichschenkliges Dreieck 36"/>
              <p:cNvSpPr/>
              <p:nvPr/>
            </p:nvSpPr>
            <p:spPr>
              <a:xfrm>
                <a:off x="2195606" y="4005062"/>
                <a:ext cx="504811" cy="360736"/>
              </a:xfrm>
              <a:prstGeom prst="triangl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de-DE" dirty="0"/>
              </a:p>
            </p:txBody>
          </p:sp>
        </p:grpSp>
        <p:sp>
          <p:nvSpPr>
            <p:cNvPr id="19501" name="Textfeld 15"/>
            <p:cNvSpPr txBox="1">
              <a:spLocks noChangeArrowheads="1"/>
            </p:cNvSpPr>
            <p:nvPr/>
          </p:nvSpPr>
          <p:spPr bwMode="auto">
            <a:xfrm>
              <a:off x="3059832" y="3933058"/>
              <a:ext cx="864096" cy="338554"/>
            </a:xfrm>
            <a:prstGeom prst="rect">
              <a:avLst/>
            </a:prstGeom>
            <a:noFill/>
            <a:ln w="9525">
              <a:noFill/>
              <a:miter lim="800000"/>
              <a:headEnd/>
              <a:tailEnd/>
            </a:ln>
          </p:spPr>
          <p:txBody>
            <a:bodyPr>
              <a:spAutoFit/>
            </a:bodyPr>
            <a:lstStyle/>
            <a:p>
              <a:pPr algn="ctr"/>
              <a:r>
                <a:rPr lang="en-GB" sz="800" b="1">
                  <a:cs typeface="Arial" charset="0"/>
                </a:rPr>
                <a:t>Budgeting &amp; Planning</a:t>
              </a:r>
            </a:p>
          </p:txBody>
        </p:sp>
        <p:sp>
          <p:nvSpPr>
            <p:cNvPr id="23" name="Gleichschenkliges Dreieck 22"/>
            <p:cNvSpPr/>
            <p:nvPr/>
          </p:nvSpPr>
          <p:spPr>
            <a:xfrm>
              <a:off x="3203198" y="3573016"/>
              <a:ext cx="504811" cy="360736"/>
            </a:xfrm>
            <a:prstGeom prst="triangl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de-DE" dirty="0"/>
            </a:p>
          </p:txBody>
        </p:sp>
        <p:sp>
          <p:nvSpPr>
            <p:cNvPr id="24" name="Gleichschenkliges Dreieck 23"/>
            <p:cNvSpPr/>
            <p:nvPr/>
          </p:nvSpPr>
          <p:spPr>
            <a:xfrm>
              <a:off x="5724076" y="3573016"/>
              <a:ext cx="504811" cy="360736"/>
            </a:xfrm>
            <a:prstGeom prst="triangl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de-DE" dirty="0"/>
            </a:p>
          </p:txBody>
        </p:sp>
        <p:sp>
          <p:nvSpPr>
            <p:cNvPr id="45" name="Gleichschenkliges Dreieck 44"/>
            <p:cNvSpPr/>
            <p:nvPr/>
          </p:nvSpPr>
          <p:spPr>
            <a:xfrm>
              <a:off x="4068360" y="3573016"/>
              <a:ext cx="503224" cy="360736"/>
            </a:xfrm>
            <a:prstGeom prst="triangl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de-DE" dirty="0"/>
            </a:p>
          </p:txBody>
        </p:sp>
        <p:sp>
          <p:nvSpPr>
            <p:cNvPr id="19505" name="Textfeld 45"/>
            <p:cNvSpPr txBox="1">
              <a:spLocks noChangeArrowheads="1"/>
            </p:cNvSpPr>
            <p:nvPr/>
          </p:nvSpPr>
          <p:spPr bwMode="auto">
            <a:xfrm>
              <a:off x="3923928" y="3933058"/>
              <a:ext cx="864096" cy="461665"/>
            </a:xfrm>
            <a:prstGeom prst="rect">
              <a:avLst/>
            </a:prstGeom>
            <a:noFill/>
            <a:ln w="9525">
              <a:noFill/>
              <a:miter lim="800000"/>
              <a:headEnd/>
              <a:tailEnd/>
            </a:ln>
          </p:spPr>
          <p:txBody>
            <a:bodyPr>
              <a:spAutoFit/>
            </a:bodyPr>
            <a:lstStyle/>
            <a:p>
              <a:pPr algn="ctr"/>
              <a:r>
                <a:rPr lang="en-GB" sz="800">
                  <a:cs typeface="Arial" charset="0"/>
                </a:rPr>
                <a:t>Human resources development</a:t>
              </a:r>
            </a:p>
          </p:txBody>
        </p:sp>
      </p:grpSp>
      <p:sp>
        <p:nvSpPr>
          <p:cNvPr id="47" name="Gleichschenkliges Dreieck 46"/>
          <p:cNvSpPr/>
          <p:nvPr/>
        </p:nvSpPr>
        <p:spPr>
          <a:xfrm>
            <a:off x="4211638" y="4473575"/>
            <a:ext cx="504825" cy="360363"/>
          </a:xfrm>
          <a:prstGeom prst="triangl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de-DE" dirty="0"/>
          </a:p>
        </p:txBody>
      </p:sp>
      <p:sp>
        <p:nvSpPr>
          <p:cNvPr id="19480" name="Textfeld 47"/>
          <p:cNvSpPr txBox="1">
            <a:spLocks noChangeArrowheads="1"/>
          </p:cNvSpPr>
          <p:nvPr/>
        </p:nvSpPr>
        <p:spPr bwMode="auto">
          <a:xfrm>
            <a:off x="4067175" y="4875213"/>
            <a:ext cx="865188" cy="339725"/>
          </a:xfrm>
          <a:prstGeom prst="rect">
            <a:avLst/>
          </a:prstGeom>
          <a:noFill/>
          <a:ln w="9525">
            <a:noFill/>
            <a:miter lim="800000"/>
            <a:headEnd/>
            <a:tailEnd/>
          </a:ln>
        </p:spPr>
        <p:txBody>
          <a:bodyPr>
            <a:spAutoFit/>
          </a:bodyPr>
          <a:lstStyle/>
          <a:p>
            <a:pPr algn="ctr"/>
            <a:r>
              <a:rPr lang="en-GB" sz="800" b="1">
                <a:cs typeface="Arial" charset="0"/>
              </a:rPr>
              <a:t>Spatial Planning</a:t>
            </a:r>
          </a:p>
        </p:txBody>
      </p:sp>
      <p:grpSp>
        <p:nvGrpSpPr>
          <p:cNvPr id="6" name="Gruppieren 63"/>
          <p:cNvGrpSpPr>
            <a:grpSpLocks/>
          </p:cNvGrpSpPr>
          <p:nvPr/>
        </p:nvGrpSpPr>
        <p:grpSpPr bwMode="auto">
          <a:xfrm>
            <a:off x="1042988" y="1989138"/>
            <a:ext cx="4824412" cy="3671887"/>
            <a:chOff x="1043608" y="1988928"/>
            <a:chExt cx="4824536" cy="3672320"/>
          </a:xfrm>
        </p:grpSpPr>
        <p:sp>
          <p:nvSpPr>
            <p:cNvPr id="49" name="Multiplizieren 48"/>
            <p:cNvSpPr/>
            <p:nvPr/>
          </p:nvSpPr>
          <p:spPr>
            <a:xfrm>
              <a:off x="1043608" y="2025444"/>
              <a:ext cx="503250" cy="395335"/>
            </a:xfrm>
            <a:prstGeom prst="mathMultiply">
              <a:avLst/>
            </a:prstGeom>
            <a:solidFill>
              <a:srgbClr val="FF0000"/>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0" name="Multiplizieren 49"/>
            <p:cNvSpPr/>
            <p:nvPr/>
          </p:nvSpPr>
          <p:spPr>
            <a:xfrm>
              <a:off x="5364894" y="1988928"/>
              <a:ext cx="503250" cy="395334"/>
            </a:xfrm>
            <a:prstGeom prst="mathMultiply">
              <a:avLst/>
            </a:prstGeom>
            <a:solidFill>
              <a:srgbClr val="FF0000"/>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1" name="Multiplizieren 50"/>
            <p:cNvSpPr/>
            <p:nvPr/>
          </p:nvSpPr>
          <p:spPr>
            <a:xfrm>
              <a:off x="1188074" y="2960593"/>
              <a:ext cx="503251" cy="396922"/>
            </a:xfrm>
            <a:prstGeom prst="mathMultiply">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2" name="Multiplizieren 51"/>
            <p:cNvSpPr/>
            <p:nvPr/>
          </p:nvSpPr>
          <p:spPr>
            <a:xfrm>
              <a:off x="1188074" y="3681403"/>
              <a:ext cx="503251" cy="395334"/>
            </a:xfrm>
            <a:prstGeom prst="mathMultiply">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4" name="Multiplizieren 53"/>
            <p:cNvSpPr/>
            <p:nvPr/>
          </p:nvSpPr>
          <p:spPr>
            <a:xfrm>
              <a:off x="1188074" y="4076736"/>
              <a:ext cx="503251" cy="396922"/>
            </a:xfrm>
            <a:prstGeom prst="mathMultiply">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5" name="Multiplizieren 54"/>
            <p:cNvSpPr/>
            <p:nvPr/>
          </p:nvSpPr>
          <p:spPr>
            <a:xfrm>
              <a:off x="1188074" y="5084918"/>
              <a:ext cx="503251" cy="396922"/>
            </a:xfrm>
            <a:prstGeom prst="mathMultiply">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6" name="Multiplizieren 55"/>
            <p:cNvSpPr/>
            <p:nvPr/>
          </p:nvSpPr>
          <p:spPr>
            <a:xfrm>
              <a:off x="2412068" y="5237336"/>
              <a:ext cx="503250" cy="396922"/>
            </a:xfrm>
            <a:prstGeom prst="mathMultiply">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7" name="Multiplizieren 56"/>
            <p:cNvSpPr/>
            <p:nvPr/>
          </p:nvSpPr>
          <p:spPr>
            <a:xfrm>
              <a:off x="5004522" y="5265914"/>
              <a:ext cx="503251" cy="395334"/>
            </a:xfrm>
            <a:prstGeom prst="mathMultiply">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8" name="Multiplizieren 57"/>
            <p:cNvSpPr/>
            <p:nvPr/>
          </p:nvSpPr>
          <p:spPr>
            <a:xfrm>
              <a:off x="4283778" y="5265914"/>
              <a:ext cx="504838" cy="395334"/>
            </a:xfrm>
            <a:prstGeom prst="mathMultiply">
              <a:avLst/>
            </a:prstGeom>
            <a:solidFill>
              <a:srgbClr val="FF0000"/>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grpSp>
      <p:sp>
        <p:nvSpPr>
          <p:cNvPr id="68" name="Geschweifte Klammer rechts 67"/>
          <p:cNvSpPr/>
          <p:nvPr/>
        </p:nvSpPr>
        <p:spPr>
          <a:xfrm rot="16200000">
            <a:off x="3059907" y="-1215231"/>
            <a:ext cx="576262" cy="4895850"/>
          </a:xfrm>
          <a:prstGeom prst="rightBrace">
            <a:avLst>
              <a:gd name="adj1" fmla="val 8333"/>
              <a:gd name="adj2" fmla="val 4963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0" name="Textfeld 69"/>
          <p:cNvSpPr txBox="1"/>
          <p:nvPr/>
        </p:nvSpPr>
        <p:spPr>
          <a:xfrm>
            <a:off x="2411413" y="584200"/>
            <a:ext cx="2447925"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pitchFamily="34" charset="0"/>
                <a:ea typeface="+mj-ea"/>
                <a:cs typeface="Arial" pitchFamily="34" charset="0"/>
              </a:rPr>
              <a:t>Factual knowledge</a:t>
            </a:r>
          </a:p>
        </p:txBody>
      </p:sp>
      <p:sp>
        <p:nvSpPr>
          <p:cNvPr id="71" name="Textfeld 70"/>
          <p:cNvSpPr txBox="1"/>
          <p:nvPr/>
        </p:nvSpPr>
        <p:spPr>
          <a:xfrm>
            <a:off x="6372225" y="3284538"/>
            <a:ext cx="2303463" cy="954087"/>
          </a:xfrm>
          <a:prstGeom prst="rect">
            <a:avLst/>
          </a:prstGeom>
          <a:noFill/>
        </p:spPr>
        <p:txBody>
          <a:bodyPr>
            <a:spAutoFit/>
          </a:bodyPr>
          <a:lstStyle/>
          <a:p>
            <a:pPr fontAlgn="auto">
              <a:spcAft>
                <a:spcPts val="0"/>
              </a:spcAft>
              <a:buFont typeface="Arial" pitchFamily="34" charset="0"/>
              <a:buChar char="•"/>
              <a:defRPr/>
            </a:pPr>
            <a:r>
              <a:rPr lang="en-GB" sz="1400" b="1" dirty="0">
                <a:solidFill>
                  <a:srgbClr val="0070C0"/>
                </a:solidFill>
                <a:latin typeface="Arial" pitchFamily="34" charset="0"/>
                <a:ea typeface="+mj-ea"/>
                <a:cs typeface="Arial" pitchFamily="34" charset="0"/>
              </a:rPr>
              <a:t>Analytical &amp; conceptual skills</a:t>
            </a:r>
          </a:p>
          <a:p>
            <a:pPr fontAlgn="auto">
              <a:spcAft>
                <a:spcPts val="0"/>
              </a:spcAft>
              <a:buFont typeface="Arial" pitchFamily="34" charset="0"/>
              <a:buChar char="•"/>
              <a:defRPr/>
            </a:pPr>
            <a:r>
              <a:rPr lang="en-GB" sz="1400" b="1" dirty="0">
                <a:solidFill>
                  <a:srgbClr val="0070C0"/>
                </a:solidFill>
                <a:latin typeface="Arial" pitchFamily="34" charset="0"/>
                <a:ea typeface="+mj-ea"/>
                <a:cs typeface="Arial" pitchFamily="34" charset="0"/>
              </a:rPr>
              <a:t>Leadership</a:t>
            </a:r>
          </a:p>
          <a:p>
            <a:pPr fontAlgn="auto">
              <a:spcAft>
                <a:spcPts val="0"/>
              </a:spcAft>
              <a:buFont typeface="Arial" pitchFamily="34" charset="0"/>
              <a:buChar char="•"/>
              <a:defRPr/>
            </a:pPr>
            <a:r>
              <a:rPr lang="en-GB" sz="1400" b="1" dirty="0">
                <a:solidFill>
                  <a:srgbClr val="0070C0"/>
                </a:solidFill>
                <a:latin typeface="Arial" pitchFamily="34" charset="0"/>
                <a:ea typeface="+mj-ea"/>
                <a:cs typeface="Arial" pitchFamily="34" charset="0"/>
              </a:rPr>
              <a:t>Communication</a:t>
            </a:r>
          </a:p>
        </p:txBody>
      </p:sp>
      <p:grpSp>
        <p:nvGrpSpPr>
          <p:cNvPr id="8" name="Gruppieren 76"/>
          <p:cNvGrpSpPr>
            <a:grpSpLocks/>
          </p:cNvGrpSpPr>
          <p:nvPr/>
        </p:nvGrpSpPr>
        <p:grpSpPr bwMode="auto">
          <a:xfrm>
            <a:off x="6372225" y="1844675"/>
            <a:ext cx="2447925" cy="811213"/>
            <a:chOff x="6372200" y="1844824"/>
            <a:chExt cx="2448272" cy="811833"/>
          </a:xfrm>
        </p:grpSpPr>
        <p:sp>
          <p:nvSpPr>
            <p:cNvPr id="69" name="Geschweifte Klammer rechts 68"/>
            <p:cNvSpPr/>
            <p:nvPr/>
          </p:nvSpPr>
          <p:spPr>
            <a:xfrm rot="5400000">
              <a:off x="7308030" y="908994"/>
              <a:ext cx="432130" cy="230379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2" name="Textfeld 71"/>
            <p:cNvSpPr txBox="1"/>
            <p:nvPr/>
          </p:nvSpPr>
          <p:spPr>
            <a:xfrm>
              <a:off x="6372200" y="2348447"/>
              <a:ext cx="2448272" cy="308210"/>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pitchFamily="34" charset="0"/>
                  <a:ea typeface="+mj-ea"/>
                  <a:cs typeface="Arial" pitchFamily="34" charset="0"/>
                </a:rPr>
                <a:t>Work related knowledge</a:t>
              </a:r>
            </a:p>
          </p:txBody>
        </p:sp>
      </p:grpSp>
      <p:grpSp>
        <p:nvGrpSpPr>
          <p:cNvPr id="13" name="Gruppieren 77"/>
          <p:cNvGrpSpPr>
            <a:grpSpLocks/>
          </p:cNvGrpSpPr>
          <p:nvPr/>
        </p:nvGrpSpPr>
        <p:grpSpPr bwMode="auto">
          <a:xfrm>
            <a:off x="6372225" y="4076700"/>
            <a:ext cx="2447925" cy="739775"/>
            <a:chOff x="6372200" y="4077072"/>
            <a:chExt cx="2448272" cy="739825"/>
          </a:xfrm>
        </p:grpSpPr>
        <p:sp>
          <p:nvSpPr>
            <p:cNvPr id="73" name="Geschweifte Klammer rechts 72"/>
            <p:cNvSpPr/>
            <p:nvPr/>
          </p:nvSpPr>
          <p:spPr>
            <a:xfrm rot="5400000">
              <a:off x="7308181" y="3141091"/>
              <a:ext cx="431829" cy="230379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4" name="Textfeld 73"/>
            <p:cNvSpPr txBox="1"/>
            <p:nvPr/>
          </p:nvSpPr>
          <p:spPr>
            <a:xfrm>
              <a:off x="6372200" y="4508901"/>
              <a:ext cx="2448272" cy="307996"/>
            </a:xfrm>
            <a:prstGeom prst="rect">
              <a:avLst/>
            </a:prstGeom>
            <a:noFill/>
          </p:spPr>
          <p:txBody>
            <a:bodyPr>
              <a:spAutoFit/>
            </a:bodyPr>
            <a:lstStyle/>
            <a:p>
              <a:pPr algn="ctr" fontAlgn="auto">
                <a:spcBef>
                  <a:spcPts val="0"/>
                </a:spcBef>
                <a:spcAft>
                  <a:spcPts val="0"/>
                </a:spcAft>
                <a:defRPr/>
              </a:pPr>
              <a:r>
                <a:rPr lang="en-GB" sz="1400" b="1" dirty="0">
                  <a:solidFill>
                    <a:srgbClr val="FF0000"/>
                  </a:solidFill>
                  <a:latin typeface="Arial" pitchFamily="34" charset="0"/>
                  <a:ea typeface="+mj-ea"/>
                  <a:cs typeface="Arial" pitchFamily="34" charset="0"/>
                </a:rPr>
                <a:t>Skills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linds(horizontal)">
                                      <p:cBhvr>
                                        <p:cTn id="7" dur="500"/>
                                        <p:tgtEl>
                                          <p:spTgt spid="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linds(horizontal)">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linds(horizontal)">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blinds(horizontal)">
                                      <p:cBhvr>
                                        <p:cTn id="3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8" grpId="0" animBg="1"/>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5978525"/>
            <a:ext cx="8183563" cy="403225"/>
          </a:xfrm>
        </p:spPr>
        <p:txBody>
          <a:bodyPr>
            <a:noAutofit/>
          </a:bodyPr>
          <a:lstStyle/>
          <a:p>
            <a:pPr fontAlgn="auto">
              <a:spcAft>
                <a:spcPts val="0"/>
              </a:spcAft>
              <a:defRPr/>
            </a:pPr>
            <a:r>
              <a:rPr lang="en-ZA" sz="1800" dirty="0" smtClean="0">
                <a:solidFill>
                  <a:srgbClr val="0070C0"/>
                </a:solidFill>
              </a:rPr>
              <a:t>2. Overall concept: Options to address the training gap</a:t>
            </a:r>
            <a:endParaRPr lang="en-ZA" sz="1800" dirty="0">
              <a:solidFill>
                <a:srgbClr val="0070C0"/>
              </a:solidFill>
            </a:endParaRPr>
          </a:p>
        </p:txBody>
      </p:sp>
      <p:sp>
        <p:nvSpPr>
          <p:cNvPr id="5" name="Foliennummernplatzhalter 4"/>
          <p:cNvSpPr>
            <a:spLocks noGrp="1"/>
          </p:cNvSpPr>
          <p:nvPr>
            <p:ph type="sldNum" sz="quarter" idx="12"/>
          </p:nvPr>
        </p:nvSpPr>
        <p:spPr/>
        <p:txBody>
          <a:bodyPr/>
          <a:lstStyle/>
          <a:p>
            <a:pPr>
              <a:defRPr/>
            </a:pPr>
            <a:fld id="{47BC35B2-3F34-4218-A881-1A17D71909B8}" type="slidenum">
              <a:rPr lang="de-DE"/>
              <a:pPr>
                <a:defRPr/>
              </a:pPr>
              <a:t>6</a:t>
            </a:fld>
            <a:endParaRPr lang="de-DE"/>
          </a:p>
        </p:txBody>
      </p:sp>
      <p:sp>
        <p:nvSpPr>
          <p:cNvPr id="19" name="Ellipse 18"/>
          <p:cNvSpPr/>
          <p:nvPr/>
        </p:nvSpPr>
        <p:spPr>
          <a:xfrm>
            <a:off x="3114675" y="3081338"/>
            <a:ext cx="1457325" cy="128428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GB" sz="1400" b="1" dirty="0">
                <a:latin typeface="Arial" pitchFamily="34" charset="0"/>
                <a:cs typeface="Arial" pitchFamily="34" charset="0"/>
              </a:rPr>
              <a:t>Training provision</a:t>
            </a:r>
            <a:endParaRPr lang="en-GB" sz="1400" b="1" dirty="0">
              <a:latin typeface="Arial" pitchFamily="34" charset="0"/>
              <a:cs typeface="Arial" pitchFamily="34" charset="0"/>
            </a:endParaRPr>
          </a:p>
        </p:txBody>
      </p:sp>
      <p:sp>
        <p:nvSpPr>
          <p:cNvPr id="20" name="Ellipse 19"/>
          <p:cNvSpPr/>
          <p:nvPr/>
        </p:nvSpPr>
        <p:spPr>
          <a:xfrm>
            <a:off x="5386388" y="3081338"/>
            <a:ext cx="1417637" cy="128428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GB" sz="1400" b="1" dirty="0">
                <a:latin typeface="Arial" pitchFamily="34" charset="0"/>
                <a:cs typeface="Arial" pitchFamily="34" charset="0"/>
              </a:rPr>
              <a:t>Training demand</a:t>
            </a:r>
            <a:endParaRPr lang="en-GB" sz="1400" b="1" dirty="0">
              <a:latin typeface="Arial" pitchFamily="34" charset="0"/>
              <a:cs typeface="Arial" pitchFamily="34" charset="0"/>
            </a:endParaRPr>
          </a:p>
        </p:txBody>
      </p:sp>
      <p:cxnSp>
        <p:nvCxnSpPr>
          <p:cNvPr id="34" name="Gekrümmte Verbindung 33"/>
          <p:cNvCxnSpPr>
            <a:stCxn id="19" idx="0"/>
            <a:endCxn id="20" idx="0"/>
          </p:cNvCxnSpPr>
          <p:nvPr/>
        </p:nvCxnSpPr>
        <p:spPr>
          <a:xfrm rot="5400000" flipH="1" flipV="1">
            <a:off x="4968876" y="1955800"/>
            <a:ext cx="12700" cy="2251075"/>
          </a:xfrm>
          <a:prstGeom prst="curvedConnector3">
            <a:avLst>
              <a:gd name="adj1" fmla="val 1800000"/>
            </a:avLst>
          </a:prstGeom>
          <a:ln w="28575">
            <a:solidFill>
              <a:srgbClr val="FF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40" name="Gekrümmte Verbindung 39"/>
          <p:cNvCxnSpPr>
            <a:stCxn id="20" idx="4"/>
            <a:endCxn id="19" idx="4"/>
          </p:cNvCxnSpPr>
          <p:nvPr/>
        </p:nvCxnSpPr>
        <p:spPr>
          <a:xfrm rot="5400000">
            <a:off x="4968876" y="3240087"/>
            <a:ext cx="12700" cy="2251075"/>
          </a:xfrm>
          <a:prstGeom prst="curvedConnector3">
            <a:avLst>
              <a:gd name="adj1" fmla="val 180000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Gruppieren 31"/>
          <p:cNvGrpSpPr>
            <a:grpSpLocks/>
          </p:cNvGrpSpPr>
          <p:nvPr/>
        </p:nvGrpSpPr>
        <p:grpSpPr bwMode="auto">
          <a:xfrm>
            <a:off x="250825" y="981075"/>
            <a:ext cx="2725738" cy="1511300"/>
            <a:chOff x="251520" y="980728"/>
            <a:chExt cx="2725471" cy="1512168"/>
          </a:xfrm>
        </p:grpSpPr>
        <p:sp>
          <p:nvSpPr>
            <p:cNvPr id="43" name="Rechteck 42"/>
            <p:cNvSpPr/>
            <p:nvPr/>
          </p:nvSpPr>
          <p:spPr>
            <a:xfrm>
              <a:off x="251520" y="980728"/>
              <a:ext cx="1871480" cy="36057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rgbClr val="0070C0"/>
                  </a:solidFill>
                </a:rPr>
                <a:t>Trainer capacity</a:t>
              </a:r>
            </a:p>
          </p:txBody>
        </p:sp>
        <p:sp>
          <p:nvSpPr>
            <p:cNvPr id="44" name="Rechteck 43"/>
            <p:cNvSpPr/>
            <p:nvPr/>
          </p:nvSpPr>
          <p:spPr>
            <a:xfrm>
              <a:off x="251520" y="1557322"/>
              <a:ext cx="1871480" cy="35898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rgbClr val="0070C0"/>
                  </a:solidFill>
                  <a:latin typeface="Arial" pitchFamily="34" charset="0"/>
                  <a:cs typeface="Arial" pitchFamily="34" charset="0"/>
                </a:rPr>
                <a:t>Infrastructure</a:t>
              </a:r>
            </a:p>
          </p:txBody>
        </p:sp>
        <p:sp>
          <p:nvSpPr>
            <p:cNvPr id="45" name="Rechteck 44"/>
            <p:cNvSpPr/>
            <p:nvPr/>
          </p:nvSpPr>
          <p:spPr>
            <a:xfrm>
              <a:off x="251520" y="2132327"/>
              <a:ext cx="1871480" cy="36056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rgbClr val="0070C0"/>
                  </a:solidFill>
                  <a:latin typeface="Arial" pitchFamily="34" charset="0"/>
                  <a:cs typeface="Arial" pitchFamily="34" charset="0"/>
                </a:rPr>
                <a:t>Course design</a:t>
              </a:r>
            </a:p>
          </p:txBody>
        </p:sp>
        <p:sp>
          <p:nvSpPr>
            <p:cNvPr id="47" name="Runde Klammer rechts 46"/>
            <p:cNvSpPr/>
            <p:nvPr/>
          </p:nvSpPr>
          <p:spPr>
            <a:xfrm>
              <a:off x="2123000" y="1125274"/>
              <a:ext cx="217466" cy="1223077"/>
            </a:xfrm>
            <a:prstGeom prst="rightBracket">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49" name="Gerade Verbindung 48"/>
            <p:cNvCxnSpPr>
              <a:stCxn id="44" idx="3"/>
              <a:endCxn id="47" idx="2"/>
            </p:cNvCxnSpPr>
            <p:nvPr/>
          </p:nvCxnSpPr>
          <p:spPr>
            <a:xfrm>
              <a:off x="2123000" y="1736812"/>
              <a:ext cx="217466"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a:stCxn id="47" idx="2"/>
              <a:endCxn id="21" idx="0"/>
            </p:cNvCxnSpPr>
            <p:nvPr/>
          </p:nvCxnSpPr>
          <p:spPr>
            <a:xfrm>
              <a:off x="2340465" y="1736812"/>
              <a:ext cx="636526" cy="60677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4" name="Gruppieren 30"/>
          <p:cNvGrpSpPr>
            <a:grpSpLocks/>
          </p:cNvGrpSpPr>
          <p:nvPr/>
        </p:nvGrpSpPr>
        <p:grpSpPr bwMode="auto">
          <a:xfrm>
            <a:off x="971550" y="2343150"/>
            <a:ext cx="2900363" cy="2754313"/>
            <a:chOff x="971600" y="2343856"/>
            <a:chExt cx="2900074" cy="2753050"/>
          </a:xfrm>
        </p:grpSpPr>
        <p:sp>
          <p:nvSpPr>
            <p:cNvPr id="21" name="Ellipse 20"/>
            <p:cNvSpPr/>
            <p:nvPr/>
          </p:nvSpPr>
          <p:spPr>
            <a:xfrm>
              <a:off x="2082739" y="2343856"/>
              <a:ext cx="1788935" cy="736262"/>
            </a:xfrm>
            <a:prstGeom prst="ellipse">
              <a:avLst/>
            </a:prstGeom>
            <a:solidFill>
              <a:schemeClr val="accent3">
                <a:lumMod val="40000"/>
                <a:lumOff val="60000"/>
              </a:schemeClr>
            </a:solidFill>
            <a:ln>
              <a:solidFill>
                <a:srgbClr val="00B0F0"/>
              </a:solid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a:solidFill>
                    <a:schemeClr val="bg1"/>
                  </a:solidFill>
                  <a:latin typeface="Arial" pitchFamily="34" charset="0"/>
                  <a:cs typeface="Arial" pitchFamily="34" charset="0"/>
                </a:rPr>
                <a:t>Increase throughput of TIs</a:t>
              </a:r>
              <a:endParaRPr lang="en-GB" sz="1400" b="1" dirty="0">
                <a:solidFill>
                  <a:schemeClr val="bg1"/>
                </a:solidFill>
                <a:latin typeface="Arial" pitchFamily="34" charset="0"/>
                <a:cs typeface="Arial" pitchFamily="34" charset="0"/>
              </a:endParaRPr>
            </a:p>
          </p:txBody>
        </p:sp>
        <p:sp>
          <p:nvSpPr>
            <p:cNvPr id="22" name="Ellipse 21"/>
            <p:cNvSpPr/>
            <p:nvPr/>
          </p:nvSpPr>
          <p:spPr>
            <a:xfrm>
              <a:off x="971600" y="3284812"/>
              <a:ext cx="1788935" cy="804493"/>
            </a:xfrm>
            <a:prstGeom prst="ellipse">
              <a:avLst/>
            </a:prstGeom>
            <a:solidFill>
              <a:schemeClr val="accent3">
                <a:lumMod val="40000"/>
                <a:lumOff val="60000"/>
              </a:schemeClr>
            </a:solidFill>
            <a:ln>
              <a:solidFill>
                <a:srgbClr val="00B0F0"/>
              </a:solid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a:solidFill>
                    <a:schemeClr val="bg1"/>
                  </a:solidFill>
                  <a:latin typeface="Arial" pitchFamily="34" charset="0"/>
                  <a:cs typeface="Arial" pitchFamily="34" charset="0"/>
                </a:rPr>
                <a:t>Promote demand orientation</a:t>
              </a:r>
              <a:endParaRPr lang="en-GB" sz="1400" b="1" dirty="0">
                <a:solidFill>
                  <a:schemeClr val="bg1"/>
                </a:solidFill>
                <a:latin typeface="Arial" pitchFamily="34" charset="0"/>
                <a:cs typeface="Arial" pitchFamily="34" charset="0"/>
              </a:endParaRPr>
            </a:p>
          </p:txBody>
        </p:sp>
        <p:sp>
          <p:nvSpPr>
            <p:cNvPr id="23" name="Ellipse 22"/>
            <p:cNvSpPr/>
            <p:nvPr/>
          </p:nvSpPr>
          <p:spPr>
            <a:xfrm>
              <a:off x="1476375" y="4292412"/>
              <a:ext cx="1788935" cy="804494"/>
            </a:xfrm>
            <a:prstGeom prst="ellipse">
              <a:avLst/>
            </a:prstGeom>
            <a:solidFill>
              <a:schemeClr val="accent3">
                <a:lumMod val="40000"/>
                <a:lumOff val="60000"/>
              </a:schemeClr>
            </a:solidFill>
            <a:ln>
              <a:solidFill>
                <a:srgbClr val="00B0F0"/>
              </a:solid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a:solidFill>
                    <a:schemeClr val="bg1"/>
                  </a:solidFill>
                  <a:latin typeface="Arial" pitchFamily="34" charset="0"/>
                  <a:cs typeface="Arial" pitchFamily="34" charset="0"/>
                </a:rPr>
                <a:t>Improve work integration</a:t>
              </a:r>
              <a:endParaRPr lang="en-GB" sz="1400" b="1" dirty="0">
                <a:solidFill>
                  <a:schemeClr val="bg1"/>
                </a:solidFill>
                <a:latin typeface="Arial" pitchFamily="34" charset="0"/>
                <a:cs typeface="Arial" pitchFamily="34" charset="0"/>
              </a:endParaRPr>
            </a:p>
          </p:txBody>
        </p:sp>
        <p:cxnSp>
          <p:nvCxnSpPr>
            <p:cNvPr id="53" name="Gerade Verbindung 52"/>
            <p:cNvCxnSpPr>
              <a:stCxn id="21" idx="4"/>
              <a:endCxn id="19" idx="1"/>
            </p:cNvCxnSpPr>
            <p:nvPr/>
          </p:nvCxnSpPr>
          <p:spPr>
            <a:xfrm>
              <a:off x="2976413" y="3080118"/>
              <a:ext cx="352390" cy="18882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a:stCxn id="22" idx="6"/>
              <a:endCxn id="19" idx="2"/>
            </p:cNvCxnSpPr>
            <p:nvPr/>
          </p:nvCxnSpPr>
          <p:spPr>
            <a:xfrm>
              <a:off x="2760535" y="3686265"/>
              <a:ext cx="353977" cy="3649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a:stCxn id="23" idx="7"/>
              <a:endCxn id="19" idx="3"/>
            </p:cNvCxnSpPr>
            <p:nvPr/>
          </p:nvCxnSpPr>
          <p:spPr>
            <a:xfrm flipV="1">
              <a:off x="3003398" y="4176578"/>
              <a:ext cx="325406" cy="23484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 name="Gruppieren 32"/>
          <p:cNvGrpSpPr>
            <a:grpSpLocks/>
          </p:cNvGrpSpPr>
          <p:nvPr/>
        </p:nvGrpSpPr>
        <p:grpSpPr bwMode="auto">
          <a:xfrm>
            <a:off x="6596063" y="2276475"/>
            <a:ext cx="2351087" cy="2820988"/>
            <a:chOff x="6596514" y="2276872"/>
            <a:chExt cx="2350769" cy="2820034"/>
          </a:xfrm>
        </p:grpSpPr>
        <p:sp>
          <p:nvSpPr>
            <p:cNvPr id="26" name="Ellipse 25"/>
            <p:cNvSpPr/>
            <p:nvPr/>
          </p:nvSpPr>
          <p:spPr>
            <a:xfrm>
              <a:off x="6733021" y="2276872"/>
              <a:ext cx="1788870" cy="736351"/>
            </a:xfrm>
            <a:prstGeom prst="ellipse">
              <a:avLst/>
            </a:prstGeom>
            <a:solidFill>
              <a:schemeClr val="accent3">
                <a:lumMod val="40000"/>
                <a:lumOff val="60000"/>
              </a:schemeClr>
            </a:solidFill>
            <a:ln>
              <a:solidFill>
                <a:srgbClr val="00B0F0"/>
              </a:solid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a:solidFill>
                    <a:schemeClr val="bg1"/>
                  </a:solidFill>
                  <a:latin typeface="Arial" pitchFamily="34" charset="0"/>
                  <a:cs typeface="Arial" pitchFamily="34" charset="0"/>
                </a:rPr>
                <a:t>Funding</a:t>
              </a:r>
              <a:endParaRPr lang="en-GB" sz="1400" b="1" dirty="0">
                <a:solidFill>
                  <a:schemeClr val="bg1"/>
                </a:solidFill>
                <a:latin typeface="Arial" pitchFamily="34" charset="0"/>
                <a:cs typeface="Arial" pitchFamily="34" charset="0"/>
              </a:endParaRPr>
            </a:p>
          </p:txBody>
        </p:sp>
        <p:sp>
          <p:nvSpPr>
            <p:cNvPr id="27" name="Ellipse 26"/>
            <p:cNvSpPr/>
            <p:nvPr/>
          </p:nvSpPr>
          <p:spPr>
            <a:xfrm>
              <a:off x="7020319" y="3213180"/>
              <a:ext cx="1926964" cy="937896"/>
            </a:xfrm>
            <a:prstGeom prst="ellipse">
              <a:avLst/>
            </a:prstGeom>
            <a:solidFill>
              <a:schemeClr val="accent3">
                <a:lumMod val="40000"/>
                <a:lumOff val="60000"/>
              </a:schemeClr>
            </a:solidFill>
            <a:ln>
              <a:solidFill>
                <a:srgbClr val="00B0F0"/>
              </a:solid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a:solidFill>
                    <a:schemeClr val="bg1"/>
                  </a:solidFill>
                  <a:latin typeface="Arial" pitchFamily="34" charset="0"/>
                  <a:cs typeface="Arial" pitchFamily="34" charset="0"/>
                </a:rPr>
                <a:t>Task oriented needs assessment</a:t>
              </a:r>
              <a:endParaRPr lang="en-GB" sz="1400" b="1" dirty="0">
                <a:solidFill>
                  <a:schemeClr val="bg1"/>
                </a:solidFill>
                <a:latin typeface="Arial" pitchFamily="34" charset="0"/>
                <a:cs typeface="Arial" pitchFamily="34" charset="0"/>
              </a:endParaRPr>
            </a:p>
          </p:txBody>
        </p:sp>
        <p:sp>
          <p:nvSpPr>
            <p:cNvPr id="28" name="Ellipse 27"/>
            <p:cNvSpPr/>
            <p:nvPr/>
          </p:nvSpPr>
          <p:spPr>
            <a:xfrm>
              <a:off x="6660005" y="4292315"/>
              <a:ext cx="1850775" cy="804591"/>
            </a:xfrm>
            <a:prstGeom prst="ellipse">
              <a:avLst/>
            </a:prstGeom>
            <a:solidFill>
              <a:schemeClr val="accent3">
                <a:lumMod val="40000"/>
                <a:lumOff val="60000"/>
              </a:schemeClr>
            </a:solidFill>
            <a:ln>
              <a:solidFill>
                <a:srgbClr val="00B0F0"/>
              </a:solid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sz="1400" b="1" dirty="0">
                  <a:solidFill>
                    <a:schemeClr val="bg1"/>
                  </a:solidFill>
                  <a:latin typeface="Arial" pitchFamily="34" charset="0"/>
                  <a:cs typeface="Arial" pitchFamily="34" charset="0"/>
                </a:rPr>
                <a:t>HR strategy</a:t>
              </a:r>
              <a:endParaRPr lang="en-GB" sz="1400" b="1" dirty="0">
                <a:solidFill>
                  <a:schemeClr val="bg1"/>
                </a:solidFill>
                <a:latin typeface="Arial" pitchFamily="34" charset="0"/>
                <a:cs typeface="Arial" pitchFamily="34" charset="0"/>
              </a:endParaRPr>
            </a:p>
          </p:txBody>
        </p:sp>
        <p:cxnSp>
          <p:nvCxnSpPr>
            <p:cNvPr id="72" name="Gerade Verbindung 71"/>
            <p:cNvCxnSpPr>
              <a:stCxn id="26" idx="3"/>
              <a:endCxn id="20" idx="7"/>
            </p:cNvCxnSpPr>
            <p:nvPr/>
          </p:nvCxnSpPr>
          <p:spPr>
            <a:xfrm flipH="1">
              <a:off x="6596514" y="2905309"/>
              <a:ext cx="398408" cy="36341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a:stCxn id="20" idx="6"/>
              <a:endCxn id="27" idx="2"/>
            </p:cNvCxnSpPr>
            <p:nvPr/>
          </p:nvCxnSpPr>
          <p:spPr>
            <a:xfrm flipV="1">
              <a:off x="6804448" y="3681335"/>
              <a:ext cx="215871" cy="4126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a:stCxn id="20" idx="5"/>
              <a:endCxn id="28" idx="1"/>
            </p:cNvCxnSpPr>
            <p:nvPr/>
          </p:nvCxnSpPr>
          <p:spPr>
            <a:xfrm>
              <a:off x="6596514" y="4176467"/>
              <a:ext cx="334917" cy="23487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5589588"/>
            <a:ext cx="8183562" cy="863600"/>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2. Overall concept: Programme design</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202238"/>
          </a:xfrm>
        </p:spPr>
        <p:txBody>
          <a:bodyPr>
            <a:normAutofit fontScale="85000" lnSpcReduction="20000"/>
          </a:bodyPr>
          <a:lstStyle/>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Three pillar approach:</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Infrastructure and capacity development of regional centre of excellence, SAWC</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Infrastructure and equipment to enhance capacity of in-field training at the workplace</a:t>
            </a:r>
          </a:p>
          <a:p>
            <a:pPr marL="548640" lvl="1" indent="-201168" fontAlgn="auto">
              <a:spcAft>
                <a:spcPts val="0"/>
              </a:spcAft>
              <a:buClr>
                <a:srgbClr val="0070C0"/>
              </a:buClr>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Scholarship fund with co funding from governments, ICPs and private sector to provide training to WMRs for transboundary management of critical ecosystems functions and key species in specific conservation areas</a:t>
            </a:r>
          </a:p>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Accompanying measures for program management &amp; management of the scholarship and infrastructure fund</a:t>
            </a:r>
          </a:p>
          <a:p>
            <a:pPr marL="265176" indent="-265176" fontAlgn="auto">
              <a:spcAft>
                <a:spcPts val="0"/>
              </a:spcAft>
              <a:buClr>
                <a:srgbClr val="0070C0"/>
              </a:buClr>
              <a:buFont typeface="Wingdings" pitchFamily="2" charset="2"/>
              <a:buChar char="q"/>
              <a:defRPr/>
            </a:pPr>
            <a:r>
              <a:rPr lang="en-GB" dirty="0" smtClean="0">
                <a:solidFill>
                  <a:schemeClr val="tx1">
                    <a:lumMod val="75000"/>
                    <a:lumOff val="25000"/>
                  </a:schemeClr>
                </a:solidFill>
                <a:latin typeface="Arial" pitchFamily="34" charset="0"/>
                <a:cs typeface="Arial" pitchFamily="34" charset="0"/>
              </a:rPr>
              <a:t>Phase I of the programme to focus on:</a:t>
            </a:r>
          </a:p>
          <a:p>
            <a:pPr marL="502920" lvl="2" indent="-265176" fontAlgn="auto">
              <a:spcAft>
                <a:spcPts val="0"/>
              </a:spcAft>
              <a:buClr>
                <a:srgbClr val="0070C0"/>
              </a:buClr>
              <a:buSzPct val="80000"/>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Category A TFCA-PCs </a:t>
            </a:r>
          </a:p>
          <a:p>
            <a:pPr marL="502920" lvl="2" indent="-265176" fontAlgn="auto">
              <a:spcAft>
                <a:spcPts val="0"/>
              </a:spcAft>
              <a:buClr>
                <a:srgbClr val="0070C0"/>
              </a:buClr>
              <a:buSzPct val="80000"/>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WMR </a:t>
            </a:r>
            <a:r>
              <a:rPr lang="en-GB" b="1" i="1" dirty="0" smtClean="0">
                <a:solidFill>
                  <a:schemeClr val="tx1">
                    <a:lumMod val="75000"/>
                    <a:lumOff val="25000"/>
                  </a:schemeClr>
                </a:solidFill>
                <a:latin typeface="Arial" pitchFamily="34" charset="0"/>
                <a:cs typeface="Arial" pitchFamily="34" charset="0"/>
              </a:rPr>
              <a:t>teams </a:t>
            </a:r>
            <a:r>
              <a:rPr lang="en-GB" dirty="0" smtClean="0">
                <a:solidFill>
                  <a:schemeClr val="tx1">
                    <a:lumMod val="75000"/>
                    <a:lumOff val="25000"/>
                  </a:schemeClr>
                </a:solidFill>
                <a:latin typeface="Arial" pitchFamily="34" charset="0"/>
                <a:cs typeface="Arial" pitchFamily="34" charset="0"/>
              </a:rPr>
              <a:t>working in conservation areas which are important to protect the integrity of TFCAs</a:t>
            </a:r>
          </a:p>
          <a:p>
            <a:pPr marL="502920" lvl="2" indent="-265176" fontAlgn="auto">
              <a:spcAft>
                <a:spcPts val="0"/>
              </a:spcAft>
              <a:buClr>
                <a:srgbClr val="0070C0"/>
              </a:buClr>
              <a:buSzPct val="80000"/>
              <a:buFont typeface="Wingdings" pitchFamily="2" charset="2"/>
              <a:buChar char="ü"/>
              <a:defRPr/>
            </a:pPr>
            <a:r>
              <a:rPr lang="en-GB" dirty="0" smtClean="0">
                <a:solidFill>
                  <a:schemeClr val="tx1">
                    <a:lumMod val="75000"/>
                    <a:lumOff val="25000"/>
                  </a:schemeClr>
                </a:solidFill>
                <a:latin typeface="Arial" pitchFamily="34" charset="0"/>
                <a:cs typeface="Arial" pitchFamily="34" charset="0"/>
              </a:rPr>
              <a:t>TFCAs-PCs receiving funding under the German financial cooperation</a:t>
            </a:r>
          </a:p>
          <a:p>
            <a:pPr marL="265176" indent="-265176" fontAlgn="auto">
              <a:spcAft>
                <a:spcPts val="0"/>
              </a:spcAft>
              <a:buClr>
                <a:srgbClr val="0070C0"/>
              </a:buClr>
              <a:buFont typeface="Wingdings 2"/>
              <a:buNone/>
              <a:defRPr/>
            </a:pPr>
            <a:endParaRPr lang="en-GB" dirty="0">
              <a:solidFill>
                <a:schemeClr val="tx1">
                  <a:lumMod val="75000"/>
                  <a:lumOff val="25000"/>
                </a:schemeClr>
              </a:solidFill>
            </a:endParaRPr>
          </a:p>
        </p:txBody>
      </p:sp>
      <p:sp>
        <p:nvSpPr>
          <p:cNvPr id="5" name="Foliennummernplatzhalter 4"/>
          <p:cNvSpPr>
            <a:spLocks noGrp="1"/>
          </p:cNvSpPr>
          <p:nvPr>
            <p:ph type="sldNum" sz="quarter" idx="12"/>
          </p:nvPr>
        </p:nvSpPr>
        <p:spPr/>
        <p:txBody>
          <a:bodyPr/>
          <a:lstStyle/>
          <a:p>
            <a:pPr>
              <a:defRPr/>
            </a:pPr>
            <a:fld id="{FD623976-94A4-466C-B055-0A2C0FAEFBFC}" type="slidenum">
              <a:rPr lang="de-DE"/>
              <a:pPr>
                <a:defRPr/>
              </a:pPr>
              <a:t>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5589588"/>
            <a:ext cx="8183562" cy="863600"/>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2. Overall concept: Expected output TNA study phase II</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202238"/>
          </a:xfrm>
        </p:spPr>
        <p:txBody>
          <a:bodyPr>
            <a:normAutofit/>
          </a:bodyPr>
          <a:lstStyle/>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Overall programme concept, logframe and budget, institutional set-up</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Elaborate investment planning for the amount of 4 million € which was earmarked to SAWC and concept how SAWC will contribute to the achievement of a sub-regional training approach.</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Elaborate a framework for a scholarship-fund.</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Develop and validate a model for field-based training Infrastructure and prepare cost estimation for this model</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Propose organisation and set up of infrastructure facility</a:t>
            </a:r>
          </a:p>
        </p:txBody>
      </p:sp>
      <p:sp>
        <p:nvSpPr>
          <p:cNvPr id="5" name="Foliennummernplatzhalter 4"/>
          <p:cNvSpPr>
            <a:spLocks noGrp="1"/>
          </p:cNvSpPr>
          <p:nvPr>
            <p:ph type="sldNum" sz="quarter" idx="12"/>
          </p:nvPr>
        </p:nvSpPr>
        <p:spPr/>
        <p:txBody>
          <a:bodyPr/>
          <a:lstStyle/>
          <a:p>
            <a:pPr>
              <a:defRPr/>
            </a:pPr>
            <a:fld id="{11CFD173-1780-4D7C-A8A0-5F6703C9FFE3}" type="slidenum">
              <a:rPr lang="de-DE"/>
              <a:pPr>
                <a:defRPr/>
              </a:pPr>
              <a:t>8</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5589588"/>
            <a:ext cx="8183562" cy="863600"/>
          </a:xfrm>
        </p:spPr>
        <p:txBody>
          <a:bodyPr>
            <a:noAutofit/>
          </a:bodyPr>
          <a:lstStyle/>
          <a:p>
            <a:pPr fontAlgn="auto">
              <a:spcAft>
                <a:spcPts val="0"/>
              </a:spcAft>
              <a:defRPr/>
            </a:pPr>
            <a:r>
              <a:rPr lang="en-ZA" sz="2000" dirty="0" smtClean="0">
                <a:solidFill>
                  <a:srgbClr val="0070C0"/>
                </a:solidFill>
                <a:latin typeface="Arial" pitchFamily="34" charset="0"/>
                <a:cs typeface="Arial" pitchFamily="34" charset="0"/>
              </a:rPr>
              <a:t>3. Draft Logframe</a:t>
            </a:r>
            <a:endParaRPr lang="en-ZA" sz="2000" dirty="0">
              <a:solidFill>
                <a:srgbClr val="0070C0"/>
              </a:solidFill>
              <a:latin typeface="Arial" pitchFamily="34" charset="0"/>
              <a:cs typeface="Arial" pitchFamily="34" charset="0"/>
            </a:endParaRPr>
          </a:p>
        </p:txBody>
      </p:sp>
      <p:sp>
        <p:nvSpPr>
          <p:cNvPr id="3" name="Inhaltsplatzhalter 2"/>
          <p:cNvSpPr>
            <a:spLocks noGrp="1"/>
          </p:cNvSpPr>
          <p:nvPr>
            <p:ph idx="1"/>
          </p:nvPr>
        </p:nvSpPr>
        <p:spPr>
          <a:xfrm>
            <a:off x="503238" y="530225"/>
            <a:ext cx="8183562" cy="5562600"/>
          </a:xfrm>
        </p:spPr>
        <p:txBody>
          <a:bodyPr>
            <a:normAutofit fontScale="92500" lnSpcReduction="20000"/>
          </a:bodyPr>
          <a:lstStyle/>
          <a:p>
            <a:pPr marL="0" indent="0" algn="just" fontAlgn="auto">
              <a:lnSpc>
                <a:spcPct val="90000"/>
              </a:lnSpc>
              <a:spcAft>
                <a:spcPts val="0"/>
              </a:spcAft>
              <a:buClr>
                <a:srgbClr val="0070C0"/>
              </a:buClr>
              <a:buFont typeface="Wingdings 2"/>
              <a:buNone/>
              <a:defRPr/>
            </a:pPr>
            <a:r>
              <a:rPr lang="en-GB" sz="2600" b="1" i="1" dirty="0" smtClean="0">
                <a:solidFill>
                  <a:schemeClr val="tx1">
                    <a:lumMod val="75000"/>
                    <a:lumOff val="25000"/>
                  </a:schemeClr>
                </a:solidFill>
                <a:latin typeface="Arial" pitchFamily="34" charset="0"/>
                <a:cs typeface="Arial" pitchFamily="34" charset="0"/>
              </a:rPr>
              <a:t>Overall Goal:</a:t>
            </a:r>
            <a:r>
              <a:rPr lang="en-GB" sz="2600" dirty="0" smtClean="0">
                <a:solidFill>
                  <a:schemeClr val="tx1">
                    <a:lumMod val="75000"/>
                    <a:lumOff val="25000"/>
                  </a:schemeClr>
                </a:solidFill>
                <a:latin typeface="Arial" pitchFamily="34" charset="0"/>
                <a:cs typeface="Arial" pitchFamily="34" charset="0"/>
              </a:rPr>
              <a:t> </a:t>
            </a:r>
          </a:p>
          <a:p>
            <a:pPr marL="0" indent="0" algn="just" fontAlgn="auto">
              <a:lnSpc>
                <a:spcPct val="90000"/>
              </a:lnSpc>
              <a:spcAft>
                <a:spcPts val="0"/>
              </a:spcAft>
              <a:buClr>
                <a:srgbClr val="0070C0"/>
              </a:buClr>
              <a:buFont typeface="Wingdings 2"/>
              <a:buNone/>
              <a:defRPr/>
            </a:pPr>
            <a:r>
              <a:rPr lang="en-GB" sz="2600" dirty="0" smtClean="0">
                <a:solidFill>
                  <a:schemeClr val="tx1">
                    <a:lumMod val="75000"/>
                    <a:lumOff val="25000"/>
                  </a:schemeClr>
                </a:solidFill>
                <a:latin typeface="Arial" pitchFamily="34" charset="0"/>
                <a:cs typeface="Arial" pitchFamily="34" charset="0"/>
              </a:rPr>
              <a:t>To support the development and management of established TFCAs in the SADC region, in order to joint fragmented wildlife habitat across international boundaries in which wildlife is efficiently managed, biodiversity maintained, and where the socio-economic conditions of the rural communities are enhanced through eco- and cultural tourism development and sustainable use of natural resources. </a:t>
            </a:r>
          </a:p>
          <a:p>
            <a:pPr marL="0" indent="0" algn="just" fontAlgn="auto">
              <a:lnSpc>
                <a:spcPct val="90000"/>
              </a:lnSpc>
              <a:spcAft>
                <a:spcPts val="0"/>
              </a:spcAft>
              <a:buClr>
                <a:srgbClr val="0070C0"/>
              </a:buClr>
              <a:buFont typeface="Wingdings 2"/>
              <a:buNone/>
              <a:defRPr/>
            </a:pPr>
            <a:endParaRPr lang="en-GB" sz="2600" dirty="0" smtClean="0">
              <a:solidFill>
                <a:schemeClr val="tx1">
                  <a:lumMod val="75000"/>
                  <a:lumOff val="25000"/>
                </a:schemeClr>
              </a:solidFill>
              <a:latin typeface="Arial" pitchFamily="34" charset="0"/>
              <a:cs typeface="Arial" pitchFamily="34" charset="0"/>
            </a:endParaRPr>
          </a:p>
          <a:p>
            <a:pPr marL="0" indent="0" algn="just" fontAlgn="auto">
              <a:lnSpc>
                <a:spcPct val="90000"/>
              </a:lnSpc>
              <a:spcAft>
                <a:spcPts val="0"/>
              </a:spcAft>
              <a:buClr>
                <a:srgbClr val="0070C0"/>
              </a:buClr>
              <a:buFont typeface="Wingdings 2"/>
              <a:buNone/>
              <a:defRPr/>
            </a:pPr>
            <a:r>
              <a:rPr lang="en-GB" sz="2600" b="1" i="1" dirty="0" smtClean="0">
                <a:solidFill>
                  <a:schemeClr val="tx1">
                    <a:lumMod val="75000"/>
                    <a:lumOff val="25000"/>
                  </a:schemeClr>
                </a:solidFill>
                <a:latin typeface="Arial" pitchFamily="34" charset="0"/>
                <a:cs typeface="Arial" pitchFamily="34" charset="0"/>
              </a:rPr>
              <a:t>Indicators of program contributing to overall goal:</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Assessment of park management using the Management effectiveness Tracking Tool (METT score card)</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Decrease of poaching of key species</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Development of income to communities from utilization of wildlife resources</a:t>
            </a:r>
          </a:p>
          <a:p>
            <a:pPr marL="265176" indent="-265176" fontAlgn="auto">
              <a:lnSpc>
                <a:spcPct val="90000"/>
              </a:lnSpc>
              <a:spcAft>
                <a:spcPts val="0"/>
              </a:spcAft>
              <a:buClr>
                <a:srgbClr val="0070C0"/>
              </a:buClr>
              <a:buFont typeface="Wingdings" pitchFamily="2" charset="2"/>
              <a:buChar char="q"/>
              <a:defRPr/>
            </a:pPr>
            <a:r>
              <a:rPr lang="en-GB" sz="2600" dirty="0" smtClean="0">
                <a:solidFill>
                  <a:schemeClr val="tx1">
                    <a:lumMod val="75000"/>
                    <a:lumOff val="25000"/>
                  </a:schemeClr>
                </a:solidFill>
                <a:latin typeface="Arial" pitchFamily="34" charset="0"/>
                <a:cs typeface="Arial" pitchFamily="34" charset="0"/>
              </a:rPr>
              <a:t>% of positions of WMRs filled with appropriately qualified staff</a:t>
            </a:r>
          </a:p>
        </p:txBody>
      </p:sp>
      <p:sp>
        <p:nvSpPr>
          <p:cNvPr id="5" name="Foliennummernplatzhalter 4"/>
          <p:cNvSpPr>
            <a:spLocks noGrp="1"/>
          </p:cNvSpPr>
          <p:nvPr>
            <p:ph type="sldNum" sz="quarter" idx="12"/>
          </p:nvPr>
        </p:nvSpPr>
        <p:spPr/>
        <p:txBody>
          <a:bodyPr/>
          <a:lstStyle/>
          <a:p>
            <a:pPr>
              <a:defRPr/>
            </a:pPr>
            <a:fld id="{9CDF79F1-34BE-47BA-806F-FDA4E8BBDE37}" type="slidenum">
              <a:rPr lang="de-DE"/>
              <a:pPr>
                <a:defRPr/>
              </a:pPr>
              <a:t>9</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nymed">
  <a:themeElements>
    <a:clrScheme name="Ganymed">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anymed">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0</TotalTime>
  <Words>2771</Words>
  <Application>Microsoft Office PowerPoint</Application>
  <PresentationFormat>Bildschirmpräsentation (4:3)</PresentationFormat>
  <Paragraphs>336</Paragraphs>
  <Slides>31</Slides>
  <Notes>0</Notes>
  <HiddenSlides>0</HiddenSlides>
  <MMClips>0</MMClips>
  <ScaleCrop>false</ScaleCrop>
  <HeadingPairs>
    <vt:vector size="6" baseType="variant">
      <vt:variant>
        <vt:lpstr>Verwendete Schriftarten</vt:lpstr>
      </vt:variant>
      <vt:variant>
        <vt:i4>6</vt:i4>
      </vt:variant>
      <vt:variant>
        <vt:lpstr>Entwurfsvorlage</vt:lpstr>
      </vt:variant>
      <vt:variant>
        <vt:i4>5</vt:i4>
      </vt:variant>
      <vt:variant>
        <vt:lpstr>Folientitel</vt:lpstr>
      </vt:variant>
      <vt:variant>
        <vt:i4>31</vt:i4>
      </vt:variant>
    </vt:vector>
  </HeadingPairs>
  <TitlesOfParts>
    <vt:vector size="42" baseType="lpstr">
      <vt:lpstr>Verdana</vt:lpstr>
      <vt:lpstr>Arial</vt:lpstr>
      <vt:lpstr>Wingdings 2</vt:lpstr>
      <vt:lpstr>Calibri</vt:lpstr>
      <vt:lpstr>Wingdings</vt:lpstr>
      <vt:lpstr>Courier New</vt:lpstr>
      <vt:lpstr>Ganymed</vt:lpstr>
      <vt:lpstr>Ganymed</vt:lpstr>
      <vt:lpstr>Ganymed</vt:lpstr>
      <vt:lpstr>Ganymed</vt:lpstr>
      <vt:lpstr>Ganymed</vt:lpstr>
      <vt:lpstr>Feasibility for Training of Wildlife Managers and Rangers for NRM of TFCAs in the SADC Region, Phase 2 </vt:lpstr>
      <vt:lpstr>Content</vt:lpstr>
      <vt:lpstr>1. Justification and purpose of the programme</vt:lpstr>
      <vt:lpstr>1. Justification and purpose of the programme: Quantitative gap</vt:lpstr>
      <vt:lpstr>1. Justification and purpose of the programme: Qualitative gap</vt:lpstr>
      <vt:lpstr>2. Overall concept: Options to address the training gap</vt:lpstr>
      <vt:lpstr>2. Overall concept: Programme design</vt:lpstr>
      <vt:lpstr>2. Overall concept: Expected output TNA study phase II</vt:lpstr>
      <vt:lpstr>3. Draft Logframe</vt:lpstr>
      <vt:lpstr>3. Draft Logframe</vt:lpstr>
      <vt:lpstr>3. Draft Logframe</vt:lpstr>
      <vt:lpstr>4. Draft layout scholarship funding</vt:lpstr>
      <vt:lpstr>4. Draft layout scholarship funding:  Equipment / Copyright: R. De Kock</vt:lpstr>
      <vt:lpstr>4. Draft layout scholarship funding:  Equipment / Copyright: R. De Kock</vt:lpstr>
      <vt:lpstr>4. Draft layout scholarship funding</vt:lpstr>
      <vt:lpstr>4. Draft layout scholarship funding</vt:lpstr>
      <vt:lpstr>5. Draft layout infrastructure funding</vt:lpstr>
      <vt:lpstr>5. Draft layout infrastructure funding</vt:lpstr>
      <vt:lpstr>5. Draft layout infrastructure funding</vt:lpstr>
      <vt:lpstr>6. Draft budget outline: Costs</vt:lpstr>
      <vt:lpstr>6. Draft budget outline: Costs</vt:lpstr>
      <vt:lpstr>6. Draft budget outline: Financing</vt:lpstr>
      <vt:lpstr>7. Institutional set up of the programme</vt:lpstr>
      <vt:lpstr>7. Institutional set up of the programme: Scenario 1 </vt:lpstr>
      <vt:lpstr>7. Institutional set up of the programme: Scenario 2 </vt:lpstr>
      <vt:lpstr>7. Institutional set up of the programme: Scenario 3 </vt:lpstr>
      <vt:lpstr>7. Institutional set up of the programme: Scholarship &amp; infrastructure funding</vt:lpstr>
      <vt:lpstr>7. Conclusions of discussion: programme set up and scope</vt:lpstr>
      <vt:lpstr>7. Conclusions of discussion: scholarship and infrastructure funding</vt:lpstr>
      <vt:lpstr>7. Conclusions of discussion: Transboundary relevant training </vt:lpstr>
      <vt:lpstr>Folie 31</vt:lpstr>
    </vt:vector>
  </TitlesOfParts>
  <Company>GFA Consulting Group 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Bwabwata Mudumu Mamili Parks Project</dc:title>
  <dc:creator>Susanne Pecher</dc:creator>
  <cp:lastModifiedBy>Dr. Ralph Kadel</cp:lastModifiedBy>
  <cp:revision>551</cp:revision>
  <dcterms:created xsi:type="dcterms:W3CDTF">2011-04-17T13:26:42Z</dcterms:created>
  <dcterms:modified xsi:type="dcterms:W3CDTF">2013-06-17T09:48:19Z</dcterms:modified>
</cp:coreProperties>
</file>