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491" r:id="rId3"/>
    <p:sldId id="280" r:id="rId4"/>
    <p:sldId id="493" r:id="rId5"/>
    <p:sldId id="494" r:id="rId6"/>
    <p:sldId id="281" r:id="rId7"/>
    <p:sldId id="276" r:id="rId8"/>
    <p:sldId id="496" r:id="rId9"/>
    <p:sldId id="514" r:id="rId10"/>
    <p:sldId id="499" r:id="rId11"/>
    <p:sldId id="500" r:id="rId12"/>
    <p:sldId id="515" r:id="rId13"/>
    <p:sldId id="27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9F3"/>
    <a:srgbClr val="A7C6ED"/>
    <a:srgbClr val="002F6C"/>
    <a:srgbClr val="651D32"/>
    <a:srgbClr val="3A1D00"/>
    <a:srgbClr val="00AEA1"/>
    <a:srgbClr val="94AE30"/>
    <a:srgbClr val="9966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00" autoAdjust="0"/>
    <p:restoredTop sz="93615" autoAdjust="0"/>
  </p:normalViewPr>
  <p:slideViewPr>
    <p:cSldViewPr>
      <p:cViewPr varScale="1">
        <p:scale>
          <a:sx n="68" d="100"/>
          <a:sy n="68" d="100"/>
        </p:scale>
        <p:origin x="1806" y="60"/>
      </p:cViewPr>
      <p:guideLst>
        <p:guide orient="horz" pos="2160"/>
        <p:guide pos="2880"/>
      </p:guideLst>
    </p:cSldViewPr>
  </p:slideViewPr>
  <p:notesTextViewPr>
    <p:cViewPr>
      <p:scale>
        <a:sx n="3" d="2"/>
        <a:sy n="3" d="2"/>
      </p:scale>
      <p:origin x="0" y="0"/>
    </p:cViewPr>
  </p:notesTextViewPr>
  <p:sorterViewPr>
    <p:cViewPr>
      <p:scale>
        <a:sx n="100" d="100"/>
        <a:sy n="100" d="100"/>
      </p:scale>
      <p:origin x="0" y="-10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ED845-3653-4FFD-AFAA-3ECD8040AA6D}" type="datetimeFigureOut">
              <a:rPr lang="en-ZA" smtClean="0"/>
              <a:t>2019/06/13</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96151-AE2D-42DB-828B-AF7CA9D0E925}" type="slidenum">
              <a:rPr lang="en-ZA" smtClean="0"/>
              <a:t>‹#›</a:t>
            </a:fld>
            <a:endParaRPr lang="en-ZA"/>
          </a:p>
        </p:txBody>
      </p:sp>
    </p:spTree>
    <p:extLst>
      <p:ext uri="{BB962C8B-B14F-4D97-AF65-F5344CB8AC3E}">
        <p14:creationId xmlns:p14="http://schemas.microsoft.com/office/powerpoint/2010/main" val="150435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FA96151-AE2D-42DB-828B-AF7CA9D0E925}" type="slidenum">
              <a:rPr lang="en-ZA" smtClean="0"/>
              <a:t>1</a:t>
            </a:fld>
            <a:endParaRPr lang="en-ZA"/>
          </a:p>
        </p:txBody>
      </p:sp>
    </p:spTree>
    <p:extLst>
      <p:ext uri="{BB962C8B-B14F-4D97-AF65-F5344CB8AC3E}">
        <p14:creationId xmlns:p14="http://schemas.microsoft.com/office/powerpoint/2010/main" val="210179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D6AAAF2-28C0-4347-912C-EF43240CD3E0}"/>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26C5C7D3-0375-42F2-B22C-8E88D9DE4269}"/>
              </a:ext>
            </a:extLst>
          </p:cNvPr>
          <p:cNvSpPr>
            <a:spLocks noGrp="1" noChangeArrowheads="1"/>
          </p:cNvSpPr>
          <p:nvPr>
            <p:ph type="body" idx="1"/>
          </p:nvPr>
        </p:nvSpPr>
        <p:spPr>
          <a:noFill/>
        </p:spPr>
        <p:txBody>
          <a:bodyPr/>
          <a:lstStyle/>
          <a:p>
            <a:pPr eaLnBrk="1" hangingPunct="1"/>
            <a:r>
              <a:rPr lang="en-US" altLang="en-US"/>
              <a:t>Resilient Waters activity is a 5 year  USAID-funded activity with that aims to build more resilient and water secure Southern African communities and ecosystems through improved management of transboundary natural resources and increased access to safe drinking water and sanitation services.</a:t>
            </a:r>
          </a:p>
          <a:p>
            <a:pPr eaLnBrk="1" hangingPunct="1"/>
            <a:endParaRPr lang="en-US" altLang="en-US"/>
          </a:p>
          <a:p>
            <a:pPr eaLnBrk="1" hangingPunct="1"/>
            <a:r>
              <a:rPr lang="en-US" altLang="en-US"/>
              <a:t>Resilient Waters has four integrated objectives, which are intended to reinforce each other to improve overall water security and resilience of communities and ecosystems.</a:t>
            </a:r>
          </a:p>
          <a:p>
            <a:pPr eaLnBrk="1" hangingPunct="1"/>
            <a:endParaRPr lang="en-US" altLang="en-US"/>
          </a:p>
        </p:txBody>
      </p:sp>
      <p:sp>
        <p:nvSpPr>
          <p:cNvPr id="41988" name="Slide Number Placeholder 3">
            <a:extLst>
              <a:ext uri="{FF2B5EF4-FFF2-40B4-BE49-F238E27FC236}">
                <a16:creationId xmlns:a16="http://schemas.microsoft.com/office/drawing/2014/main" id="{80C5B85B-3318-4B19-B60F-7BFA276DF6A2}"/>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E847042-5F98-4E44-8CCA-88768CB48331}"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712220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D6AAAF2-28C0-4347-912C-EF43240CD3E0}"/>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26C5C7D3-0375-42F2-B22C-8E88D9DE4269}"/>
              </a:ext>
            </a:extLst>
          </p:cNvPr>
          <p:cNvSpPr>
            <a:spLocks noGrp="1" noChangeArrowheads="1"/>
          </p:cNvSpPr>
          <p:nvPr>
            <p:ph type="body" idx="1"/>
          </p:nvPr>
        </p:nvSpPr>
        <p:spPr>
          <a:noFill/>
        </p:spPr>
        <p:txBody>
          <a:bodyPr/>
          <a:lstStyle/>
          <a:p>
            <a:pPr eaLnBrk="1" hangingPunct="1"/>
            <a:r>
              <a:rPr lang="en-US" altLang="en-US" dirty="0"/>
              <a:t>Resilient Waters activity is a 5 year  USAID-funded activity with that aims to build more resilient and water secure Southern African communities and ecosystems through improved management of transboundary natural resources and increased access to safe drinking water and sanitation services.</a:t>
            </a:r>
          </a:p>
          <a:p>
            <a:pPr eaLnBrk="1" hangingPunct="1"/>
            <a:endParaRPr lang="en-US" altLang="en-US" dirty="0"/>
          </a:p>
          <a:p>
            <a:pPr eaLnBrk="1" hangingPunct="1"/>
            <a:r>
              <a:rPr lang="en-US" altLang="en-US" dirty="0"/>
              <a:t>Resilient Waters has four integrated objectives, which are intended to reinforce each other to improve overall water security and resilience of communities and ecosystems.</a:t>
            </a:r>
          </a:p>
          <a:p>
            <a:pPr eaLnBrk="1" hangingPunct="1"/>
            <a:endParaRPr lang="en-US" altLang="en-US" dirty="0"/>
          </a:p>
        </p:txBody>
      </p:sp>
      <p:sp>
        <p:nvSpPr>
          <p:cNvPr id="41988" name="Slide Number Placeholder 3">
            <a:extLst>
              <a:ext uri="{FF2B5EF4-FFF2-40B4-BE49-F238E27FC236}">
                <a16:creationId xmlns:a16="http://schemas.microsoft.com/office/drawing/2014/main" id="{80C5B85B-3318-4B19-B60F-7BFA276DF6A2}"/>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E847042-5F98-4E44-8CCA-88768CB48331}"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16053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3656A61-C546-492D-AD9A-14163BAE7A22}"/>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452FD71D-BB05-4F89-8CE9-2A8E17C41E17}"/>
              </a:ext>
            </a:extLst>
          </p:cNvPr>
          <p:cNvSpPr>
            <a:spLocks noGrp="1" noChangeArrowheads="1"/>
          </p:cNvSpPr>
          <p:nvPr>
            <p:ph type="body" idx="1"/>
          </p:nvPr>
        </p:nvSpPr>
        <p:spPr>
          <a:noFill/>
        </p:spPr>
        <p:txBody>
          <a:bodyPr/>
          <a:lstStyle/>
          <a:p>
            <a:pPr marL="171450" indent="-171450" eaLnBrk="1" hangingPunct="1">
              <a:buFontTx/>
              <a:buChar char="•"/>
            </a:pPr>
            <a:r>
              <a:rPr lang="en-US" altLang="en-US"/>
              <a:t>USAID has a long history of strengthening resiliency in the region where, throughout the 1990s</a:t>
            </a:r>
          </a:p>
          <a:p>
            <a:pPr marL="171450" indent="-171450" eaLnBrk="1" hangingPunct="1">
              <a:buFontTx/>
              <a:buChar char="•"/>
            </a:pPr>
            <a:r>
              <a:rPr lang="en-US" altLang="en-US"/>
              <a:t>it supported CBNRM programs like the Communal Areas Management Program for Indigenous Resources (CAMPFIRE) in Zimbabwe, NRMP in Botswana, and Living in a Finite Environment (LIFE) in Namibia. </a:t>
            </a:r>
          </a:p>
          <a:p>
            <a:pPr marL="171450" indent="-171450" eaLnBrk="1" hangingPunct="1">
              <a:buFontTx/>
              <a:buChar char="•"/>
            </a:pPr>
            <a:r>
              <a:rPr lang="en-US" altLang="en-US"/>
              <a:t>To enhance this work’s sustainability and acknowledge the importance of a regional perspective in conservation, USAID shifted its focus in the 2000s to supporting SADC River Basin Organizations (RBOs), starting with the Okavango Integrated River Basin Management Project program and then working through the Chemonics-implemented SAREP and RESILIM activities</a:t>
            </a:r>
          </a:p>
          <a:p>
            <a:pPr marL="171450" indent="-171450" eaLnBrk="1" hangingPunct="1">
              <a:buFontTx/>
              <a:buChar char="•"/>
            </a:pPr>
            <a:r>
              <a:rPr lang="en-US" altLang="en-US"/>
              <a:t>Under RESILIM and SAREP, USAID was able to achieve the following </a:t>
            </a:r>
            <a:r>
              <a:rPr lang="en-US" altLang="en-US" i="1"/>
              <a:t>(talk about results in PPT slide)</a:t>
            </a:r>
          </a:p>
        </p:txBody>
      </p:sp>
      <p:sp>
        <p:nvSpPr>
          <p:cNvPr id="33796" name="Slide Number Placeholder 3">
            <a:extLst>
              <a:ext uri="{FF2B5EF4-FFF2-40B4-BE49-F238E27FC236}">
                <a16:creationId xmlns:a16="http://schemas.microsoft.com/office/drawing/2014/main" id="{189EF000-3D5D-426C-831B-63D40B1BCF26}"/>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9CD2090-8A32-472D-BC9E-068CC0D5F4CB}"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95267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3656A61-C546-492D-AD9A-14163BAE7A22}"/>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452FD71D-BB05-4F89-8CE9-2A8E17C41E17}"/>
              </a:ext>
            </a:extLst>
          </p:cNvPr>
          <p:cNvSpPr>
            <a:spLocks noGrp="1" noChangeArrowheads="1"/>
          </p:cNvSpPr>
          <p:nvPr>
            <p:ph type="body" idx="1"/>
          </p:nvPr>
        </p:nvSpPr>
        <p:spPr>
          <a:noFill/>
        </p:spPr>
        <p:txBody>
          <a:bodyPr/>
          <a:lstStyle/>
          <a:p>
            <a:pPr marL="171450" indent="-171450" eaLnBrk="1" hangingPunct="1">
              <a:buFontTx/>
              <a:buChar char="•"/>
            </a:pPr>
            <a:r>
              <a:rPr lang="en-US" altLang="en-US"/>
              <a:t>USAID has a long history of strengthening resiliency in the region where, throughout the 1990s</a:t>
            </a:r>
          </a:p>
          <a:p>
            <a:pPr marL="171450" indent="-171450" eaLnBrk="1" hangingPunct="1">
              <a:buFontTx/>
              <a:buChar char="•"/>
            </a:pPr>
            <a:r>
              <a:rPr lang="en-US" altLang="en-US"/>
              <a:t>it supported CBNRM programs like the Communal Areas Management Program for Indigenous Resources (CAMPFIRE) in Zimbabwe, NRMP in Botswana, and Living in a Finite Environment (LIFE) in Namibia. </a:t>
            </a:r>
          </a:p>
          <a:p>
            <a:pPr marL="171450" indent="-171450" eaLnBrk="1" hangingPunct="1">
              <a:buFontTx/>
              <a:buChar char="•"/>
            </a:pPr>
            <a:r>
              <a:rPr lang="en-US" altLang="en-US"/>
              <a:t>To enhance this work’s sustainability and acknowledge the importance of a regional perspective in conservation, USAID shifted its focus in the 2000s to supporting SADC River Basin Organizations (RBOs), starting with the Okavango Integrated River Basin Management Project program and then working through the Chemonics-implemented SAREP and RESILIM activities</a:t>
            </a:r>
          </a:p>
          <a:p>
            <a:pPr marL="171450" indent="-171450" eaLnBrk="1" hangingPunct="1">
              <a:buFontTx/>
              <a:buChar char="•"/>
            </a:pPr>
            <a:r>
              <a:rPr lang="en-US" altLang="en-US"/>
              <a:t>Under RESILIM and SAREP, USAID was able to achieve the following </a:t>
            </a:r>
            <a:r>
              <a:rPr lang="en-US" altLang="en-US" i="1"/>
              <a:t>(talk about results in PPT slide)</a:t>
            </a:r>
          </a:p>
        </p:txBody>
      </p:sp>
      <p:sp>
        <p:nvSpPr>
          <p:cNvPr id="33796" name="Slide Number Placeholder 3">
            <a:extLst>
              <a:ext uri="{FF2B5EF4-FFF2-40B4-BE49-F238E27FC236}">
                <a16:creationId xmlns:a16="http://schemas.microsoft.com/office/drawing/2014/main" id="{189EF000-3D5D-426C-831B-63D40B1BCF26}"/>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9CD2090-8A32-472D-BC9E-068CC0D5F4CB}"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97651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439FEAA-A755-48F4-98B1-388578870C53}"/>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1F057695-084B-4340-968F-1E5BC6068CEB}"/>
              </a:ext>
            </a:extLst>
          </p:cNvPr>
          <p:cNvSpPr>
            <a:spLocks noGrp="1" noChangeArrowheads="1"/>
          </p:cNvSpPr>
          <p:nvPr>
            <p:ph type="body" idx="1"/>
          </p:nvPr>
        </p:nvSpPr>
        <p:spPr>
          <a:noFill/>
        </p:spPr>
        <p:txBody>
          <a:bodyPr/>
          <a:lstStyle/>
          <a:p>
            <a:pPr marL="171450" indent="-171450" eaLnBrk="1" hangingPunct="1">
              <a:buFontTx/>
              <a:buChar char="•"/>
            </a:pPr>
            <a:r>
              <a:rPr lang="en-US" altLang="en-US"/>
              <a:t>USAID has a long history of strengthening resiliency in the region where, throughout the 1990s</a:t>
            </a:r>
          </a:p>
          <a:p>
            <a:pPr marL="171450" indent="-171450" eaLnBrk="1" hangingPunct="1">
              <a:buFontTx/>
              <a:buChar char="•"/>
            </a:pPr>
            <a:r>
              <a:rPr lang="en-US" altLang="en-US"/>
              <a:t>it supported CBNRM programs like the Communal Areas Management Program for Indigenous Resources (CAMPFIRE) in Zimbabwe, NRMP in Botswana, and Living in a Finite Environment (LIFE) in Namibia. </a:t>
            </a:r>
          </a:p>
          <a:p>
            <a:pPr marL="171450" indent="-171450" eaLnBrk="1" hangingPunct="1">
              <a:buFontTx/>
              <a:buChar char="•"/>
            </a:pPr>
            <a:r>
              <a:rPr lang="en-US" altLang="en-US"/>
              <a:t>To enhance this work’s sustainability and acknowledge the importance of a regional perspective in conservation, USAID shifted its focus in the 2000s to supporting SADC River Basin Organizations (RBOs), starting with the Okavango Integrated River Basin Management Project program and then working through the Chemonics-implemented SAREP and RESILIM activities</a:t>
            </a:r>
          </a:p>
          <a:p>
            <a:pPr marL="171450" indent="-171450" eaLnBrk="1" hangingPunct="1">
              <a:buFontTx/>
              <a:buChar char="•"/>
            </a:pPr>
            <a:r>
              <a:rPr lang="en-US" altLang="en-US"/>
              <a:t>Under RESILIM and SAREP, USAID was able to achieve the following </a:t>
            </a:r>
            <a:r>
              <a:rPr lang="en-US" altLang="en-US" i="1"/>
              <a:t>(talk about results in PPT slide)</a:t>
            </a:r>
          </a:p>
        </p:txBody>
      </p:sp>
      <p:sp>
        <p:nvSpPr>
          <p:cNvPr id="29700" name="Slide Number Placeholder 3">
            <a:extLst>
              <a:ext uri="{FF2B5EF4-FFF2-40B4-BE49-F238E27FC236}">
                <a16:creationId xmlns:a16="http://schemas.microsoft.com/office/drawing/2014/main" id="{49EE6E72-1B6D-4D9F-BA55-7F130DA3F129}"/>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A6A61AA-9205-43DB-867C-8D11775F1F7E}"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1004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4576C83-B031-4344-A7C1-6EC65F1F7D92}"/>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54CCFC76-9400-46AB-828F-3403472F6295}"/>
              </a:ext>
            </a:extLst>
          </p:cNvPr>
          <p:cNvSpPr>
            <a:spLocks noGrp="1" noChangeArrowheads="1"/>
          </p:cNvSpPr>
          <p:nvPr>
            <p:ph type="body" idx="1"/>
          </p:nvPr>
        </p:nvSpPr>
        <p:spPr>
          <a:noFill/>
        </p:spPr>
        <p:txBody>
          <a:bodyPr/>
          <a:lstStyle/>
          <a:p>
            <a:pPr eaLnBrk="1" hangingPunct="1"/>
            <a:r>
              <a:rPr lang="en-US" altLang="en-US"/>
              <a:t>Resilient Waters activity is a 5 year  USAID-funded activity with that aims to build more resilient and water secure Southern African communities and ecosystems through improved management of transboundary natural resources and increased access to safe drinking water and sanitation services.</a:t>
            </a:r>
          </a:p>
          <a:p>
            <a:pPr eaLnBrk="1" hangingPunct="1"/>
            <a:endParaRPr lang="en-US" altLang="en-US"/>
          </a:p>
          <a:p>
            <a:pPr eaLnBrk="1" hangingPunct="1"/>
            <a:r>
              <a:rPr lang="en-US" altLang="en-US"/>
              <a:t>Resilient Waters has four integrated objectives, which are intended to reinforce each other to improve overall water security and resilience of communities and ecosystems.</a:t>
            </a:r>
          </a:p>
          <a:p>
            <a:pPr eaLnBrk="1" hangingPunct="1"/>
            <a:endParaRPr lang="en-US" altLang="en-US"/>
          </a:p>
        </p:txBody>
      </p:sp>
      <p:sp>
        <p:nvSpPr>
          <p:cNvPr id="37892" name="Slide Number Placeholder 3">
            <a:extLst>
              <a:ext uri="{FF2B5EF4-FFF2-40B4-BE49-F238E27FC236}">
                <a16:creationId xmlns:a16="http://schemas.microsoft.com/office/drawing/2014/main" id="{9C0303B0-72CF-42B7-9146-1EB10844F8B1}"/>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2366EA5-AC10-43D0-8E14-CEE4704702AA}"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88462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F9CFCD4-8CB0-46A6-A0EE-9F12E4BAEBB9}"/>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35721D39-E01E-47BF-BC21-A0EE87DDFD62}"/>
              </a:ext>
            </a:extLst>
          </p:cNvPr>
          <p:cNvSpPr>
            <a:spLocks noGrp="1" noChangeArrowheads="1"/>
          </p:cNvSpPr>
          <p:nvPr>
            <p:ph type="body" idx="1"/>
          </p:nvPr>
        </p:nvSpPr>
        <p:spPr>
          <a:noFill/>
        </p:spPr>
        <p:txBody>
          <a:bodyPr/>
          <a:lstStyle/>
          <a:p>
            <a:pPr eaLnBrk="1" hangingPunct="1"/>
            <a:r>
              <a:rPr lang="en-US" altLang="en-US" dirty="0"/>
              <a:t>Building on USAID’s investments in the region to increase resilience, we will take a three-tiered approach to geographic prioritization. The Limpopo and </a:t>
            </a:r>
            <a:r>
              <a:rPr lang="en-US" altLang="en-US" dirty="0" err="1"/>
              <a:t>Cubango</a:t>
            </a:r>
            <a:r>
              <a:rPr lang="en-US" altLang="en-US" dirty="0"/>
              <a:t>-Okavango basins are in the highest tier, as they represent USAID’s greatest investments and progress to date; through them we can capitalize on our experiences and relationships from SAREP and RESILIM. The second tier includes areas closely linked to the first-tier basins. These areas present an opportunity to make a major impact with low-entry costs by, for example, harmonizing policies in the broader KAZA TFCA with those of OKACOM and incorporating Lesotho into Limpopo planning processes given Lesotho’s inter-basin transfers to the Limpopo system. To determine areas in the third-tier, we will look for places throughout the region that would enable us to capitalize on prior or ongoing USAID support, like the Orange-</a:t>
            </a:r>
            <a:r>
              <a:rPr lang="en-US" altLang="en-US" dirty="0" err="1"/>
              <a:t>Senqu</a:t>
            </a:r>
            <a:r>
              <a:rPr lang="en-US" altLang="en-US" dirty="0"/>
              <a:t> basin and Combatting Wildlife Crime (CWC) sites (e.g., the Malawi-Zambia </a:t>
            </a:r>
            <a:r>
              <a:rPr lang="en-US" altLang="en-US" dirty="0" err="1"/>
              <a:t>transfrontier</a:t>
            </a:r>
            <a:r>
              <a:rPr lang="en-US" altLang="en-US" dirty="0"/>
              <a:t> landscape). As the map in Exhibit 5 on the next page shows, the RBO and TFCA geographies have considerable overlap, providing significant opportunities to identify synergies. Our team has the strong regional presence and is poised to make the most of opportunities as they emerge across the region.</a:t>
            </a:r>
          </a:p>
          <a:p>
            <a:pPr eaLnBrk="1" hangingPunct="1"/>
            <a:endParaRPr lang="en-US" altLang="en-US" dirty="0"/>
          </a:p>
          <a:p>
            <a:pPr eaLnBrk="1" hangingPunct="1"/>
            <a:r>
              <a:rPr lang="en-US" altLang="en-US" dirty="0"/>
              <a:t>Resilient Waters is only a part of USAID’s long-term regional vision, and we will work with the Chemonics-implemented South Africa Low Emissions Development (SA-LED) program; the planned CWC program; RESILIM-</a:t>
            </a:r>
            <a:r>
              <a:rPr lang="en-US" altLang="en-US" dirty="0" err="1"/>
              <a:t>Olifants</a:t>
            </a:r>
            <a:r>
              <a:rPr lang="en-US" altLang="en-US" dirty="0"/>
              <a:t>; and other USAID-supported activities (e.g., under the Global Resilience Partnership) through quarterly meetings to support the mission’s overall approach and objectives. We will form a Strategic Advisory Group with partners’ CEOs, RBOs’ executive secretaries, USAID, SADC, and community leaders to develop and track work plans and identify new collaboration opportunities. We will take advantage of free platforms widely in use in southern Africa (e.g., WhatsApp) to create groups for ad hoc and targeted coordination.</a:t>
            </a:r>
          </a:p>
        </p:txBody>
      </p:sp>
      <p:sp>
        <p:nvSpPr>
          <p:cNvPr id="47108" name="Slide Number Placeholder 3">
            <a:extLst>
              <a:ext uri="{FF2B5EF4-FFF2-40B4-BE49-F238E27FC236}">
                <a16:creationId xmlns:a16="http://schemas.microsoft.com/office/drawing/2014/main" id="{53CE9A5A-325B-40A8-9CA4-FB919B9F1DCC}"/>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C210891-3D03-4570-B42C-BDAC69BD0A39}"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64485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F9CFCD4-8CB0-46A6-A0EE-9F12E4BAEBB9}"/>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35721D39-E01E-47BF-BC21-A0EE87DDFD62}"/>
              </a:ext>
            </a:extLst>
          </p:cNvPr>
          <p:cNvSpPr>
            <a:spLocks noGrp="1" noChangeArrowheads="1"/>
          </p:cNvSpPr>
          <p:nvPr>
            <p:ph type="body" idx="1"/>
          </p:nvPr>
        </p:nvSpPr>
        <p:spPr>
          <a:noFill/>
        </p:spPr>
        <p:txBody>
          <a:bodyPr/>
          <a:lstStyle/>
          <a:p>
            <a:pPr eaLnBrk="1" hangingPunct="1"/>
            <a:r>
              <a:rPr lang="en-US" altLang="en-US" dirty="0"/>
              <a:t>Building on USAID’s investments in the region to increase resilience, we will take a three-tiered approach to geographic prioritization. The Limpopo and </a:t>
            </a:r>
            <a:r>
              <a:rPr lang="en-US" altLang="en-US" dirty="0" err="1"/>
              <a:t>Cubango</a:t>
            </a:r>
            <a:r>
              <a:rPr lang="en-US" altLang="en-US" dirty="0"/>
              <a:t>-Okavango basins are in the highest tier, as they represent USAID’s greatest investments and progress to date; through them we can capitalize on our experiences and relationships from SAREP and RESILIM. The second tier includes areas closely linked to the first-tier basins. These areas present an opportunity to make a major impact with low-entry costs by, for example, harmonizing policies in the broader KAZA TFCA with those of OKACOM and incorporating Lesotho into Limpopo planning processes given Lesotho’s inter-basin transfers to the Limpopo system. To determine areas in the third-tier, we will look for places throughout the region that would enable us to capitalize on prior or ongoing USAID support, like the Orange-</a:t>
            </a:r>
            <a:r>
              <a:rPr lang="en-US" altLang="en-US" dirty="0" err="1"/>
              <a:t>Senqu</a:t>
            </a:r>
            <a:r>
              <a:rPr lang="en-US" altLang="en-US" dirty="0"/>
              <a:t> basin and Combatting Wildlife Crime (CWC) sites (e.g., the Malawi-Zambia </a:t>
            </a:r>
            <a:r>
              <a:rPr lang="en-US" altLang="en-US" dirty="0" err="1"/>
              <a:t>transfrontier</a:t>
            </a:r>
            <a:r>
              <a:rPr lang="en-US" altLang="en-US" dirty="0"/>
              <a:t> landscape). As the map in Exhibit 5 on the next page shows, the RBO and TFCA geographies have considerable overlap, providing significant opportunities to identify synergies. Our team has the strong regional presence and is poised to make the most of opportunities as they emerge across the region.</a:t>
            </a:r>
          </a:p>
          <a:p>
            <a:pPr eaLnBrk="1" hangingPunct="1"/>
            <a:endParaRPr lang="en-US" altLang="en-US" dirty="0"/>
          </a:p>
          <a:p>
            <a:pPr eaLnBrk="1" hangingPunct="1"/>
            <a:r>
              <a:rPr lang="en-US" altLang="en-US" dirty="0"/>
              <a:t>Resilient Waters is only a part of USAID’s long-term regional vision, and we will work with the Chemonics-implemented South Africa Low Emissions Development (SA-LED) program; the planned CWC program; RESILIM-</a:t>
            </a:r>
            <a:r>
              <a:rPr lang="en-US" altLang="en-US" dirty="0" err="1"/>
              <a:t>Olifants</a:t>
            </a:r>
            <a:r>
              <a:rPr lang="en-US" altLang="en-US" dirty="0"/>
              <a:t>; and other USAID-supported activities (e.g., under the Global Resilience Partnership) through quarterly meetings to support the mission’s overall approach and objectives. We will form a Strategic Advisory Group with partners’ CEOs, RBOs’ executive secretaries, USAID, SADC, and community leaders to develop and track work plans and identify new collaboration opportunities. We will take advantage of free platforms widely in use in southern Africa (e.g., WhatsApp) to create groups for ad hoc and targeted coordination.</a:t>
            </a:r>
          </a:p>
        </p:txBody>
      </p:sp>
      <p:sp>
        <p:nvSpPr>
          <p:cNvPr id="47108" name="Slide Number Placeholder 3">
            <a:extLst>
              <a:ext uri="{FF2B5EF4-FFF2-40B4-BE49-F238E27FC236}">
                <a16:creationId xmlns:a16="http://schemas.microsoft.com/office/drawing/2014/main" id="{53CE9A5A-325B-40A8-9CA4-FB919B9F1DCC}"/>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C210891-3D03-4570-B42C-BDAC69BD0A39}"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81799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F9CFCD4-8CB0-46A6-A0EE-9F12E4BAEBB9}"/>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35721D39-E01E-47BF-BC21-A0EE87DDFD62}"/>
              </a:ext>
            </a:extLst>
          </p:cNvPr>
          <p:cNvSpPr>
            <a:spLocks noGrp="1" noChangeArrowheads="1"/>
          </p:cNvSpPr>
          <p:nvPr>
            <p:ph type="body" idx="1"/>
          </p:nvPr>
        </p:nvSpPr>
        <p:spPr>
          <a:noFill/>
        </p:spPr>
        <p:txBody>
          <a:bodyPr/>
          <a:lstStyle/>
          <a:p>
            <a:pPr eaLnBrk="1" hangingPunct="1"/>
            <a:r>
              <a:rPr lang="en-US" altLang="en-US" dirty="0"/>
              <a:t>Building on USAID’s investments in the region to increase resilience, we will take a three-tiered approach to geographic prioritization. The Limpopo and </a:t>
            </a:r>
            <a:r>
              <a:rPr lang="en-US" altLang="en-US" dirty="0" err="1"/>
              <a:t>Cubango</a:t>
            </a:r>
            <a:r>
              <a:rPr lang="en-US" altLang="en-US" dirty="0"/>
              <a:t>-Okavango basins are in the highest tier, as they represent USAID’s greatest investments and progress to date; through them we can capitalize on our experiences and relationships from SAREP and RESILIM. The second tier includes areas closely linked to the first-tier basins. These areas present an opportunity to make a major impact with low-entry costs by, for example, harmonizing policies in the broader KAZA TFCA with those of OKACOM and incorporating Lesotho into Limpopo planning processes given Lesotho’s inter-basin transfers to the Limpopo system. To determine areas in the third-tier, we will look for places throughout the region that would enable us to capitalize on prior or ongoing USAID support, like the Orange-</a:t>
            </a:r>
            <a:r>
              <a:rPr lang="en-US" altLang="en-US" dirty="0" err="1"/>
              <a:t>Senqu</a:t>
            </a:r>
            <a:r>
              <a:rPr lang="en-US" altLang="en-US" dirty="0"/>
              <a:t> basin and Combatting Wildlife Crime (CWC) sites (e.g., the Malawi-Zambia </a:t>
            </a:r>
            <a:r>
              <a:rPr lang="en-US" altLang="en-US" dirty="0" err="1"/>
              <a:t>transfrontier</a:t>
            </a:r>
            <a:r>
              <a:rPr lang="en-US" altLang="en-US" dirty="0"/>
              <a:t> landscape). As the map in Exhibit 5 on the next page shows, the RBO and TFCA geographies have considerable overlap, providing significant opportunities to identify synergies. Our team has the strong regional presence and is poised to make the most of opportunities as they emerge across the region.</a:t>
            </a:r>
          </a:p>
          <a:p>
            <a:pPr eaLnBrk="1" hangingPunct="1"/>
            <a:endParaRPr lang="en-US" altLang="en-US" dirty="0"/>
          </a:p>
          <a:p>
            <a:pPr eaLnBrk="1" hangingPunct="1"/>
            <a:r>
              <a:rPr lang="en-US" altLang="en-US" dirty="0"/>
              <a:t>Resilient Waters is only a part of USAID’s long-term regional vision, and we will work with the Chemonics-implemented South Africa Low Emissions Development (SA-LED) program; the planned CWC program; RESILIM-</a:t>
            </a:r>
            <a:r>
              <a:rPr lang="en-US" altLang="en-US" dirty="0" err="1"/>
              <a:t>Olifants</a:t>
            </a:r>
            <a:r>
              <a:rPr lang="en-US" altLang="en-US" dirty="0"/>
              <a:t>; and other USAID-supported activities (e.g., under the Global Resilience Partnership) through quarterly meetings to support the mission’s overall approach and objectives. We will form a Strategic Advisory Group with partners’ CEOs, RBOs’ executive secretaries, USAID, SADC, and community leaders to develop and track work plans and identify new collaboration opportunities. We will take advantage of free platforms widely in use in southern Africa (e.g., WhatsApp) to create groups for ad hoc and targeted coordination.</a:t>
            </a:r>
          </a:p>
        </p:txBody>
      </p:sp>
      <p:sp>
        <p:nvSpPr>
          <p:cNvPr id="47108" name="Slide Number Placeholder 3">
            <a:extLst>
              <a:ext uri="{FF2B5EF4-FFF2-40B4-BE49-F238E27FC236}">
                <a16:creationId xmlns:a16="http://schemas.microsoft.com/office/drawing/2014/main" id="{53CE9A5A-325B-40A8-9CA4-FB919B9F1DCC}"/>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C210891-3D03-4570-B42C-BDAC69BD0A39}"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63335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D6AAAF2-28C0-4347-912C-EF43240CD3E0}"/>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26C5C7D3-0375-42F2-B22C-8E88D9DE4269}"/>
              </a:ext>
            </a:extLst>
          </p:cNvPr>
          <p:cNvSpPr>
            <a:spLocks noGrp="1" noChangeArrowheads="1"/>
          </p:cNvSpPr>
          <p:nvPr>
            <p:ph type="body" idx="1"/>
          </p:nvPr>
        </p:nvSpPr>
        <p:spPr>
          <a:noFill/>
        </p:spPr>
        <p:txBody>
          <a:bodyPr/>
          <a:lstStyle/>
          <a:p>
            <a:pPr eaLnBrk="1" hangingPunct="1"/>
            <a:r>
              <a:rPr lang="en-US" altLang="en-US" dirty="0"/>
              <a:t>Resilient Waters activity is a 5 year  USAID-funded activity with that aims to build more resilient and water secure Southern African communities and ecosystems through improved management of transboundary natural resources and increased access to safe drinking water and sanitation services.</a:t>
            </a:r>
          </a:p>
          <a:p>
            <a:pPr eaLnBrk="1" hangingPunct="1"/>
            <a:endParaRPr lang="en-US" altLang="en-US" dirty="0"/>
          </a:p>
          <a:p>
            <a:pPr eaLnBrk="1" hangingPunct="1"/>
            <a:r>
              <a:rPr lang="en-US" altLang="en-US" dirty="0"/>
              <a:t>Resilient Waters has four integrated objectives, which are intended to reinforce each other to improve overall water security and resilience of communities and ecosystems.</a:t>
            </a:r>
          </a:p>
          <a:p>
            <a:pPr eaLnBrk="1" hangingPunct="1"/>
            <a:endParaRPr lang="en-US" altLang="en-US" dirty="0"/>
          </a:p>
        </p:txBody>
      </p:sp>
      <p:sp>
        <p:nvSpPr>
          <p:cNvPr id="41988" name="Slide Number Placeholder 3">
            <a:extLst>
              <a:ext uri="{FF2B5EF4-FFF2-40B4-BE49-F238E27FC236}">
                <a16:creationId xmlns:a16="http://schemas.microsoft.com/office/drawing/2014/main" id="{80C5B85B-3318-4B19-B60F-7BFA276DF6A2}"/>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E847042-5F98-4E44-8CCA-88768CB48331}"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57272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63AD823A-0CD5-49E9-B325-A71914CD02B2}"/>
              </a:ext>
            </a:extLst>
          </p:cNvPr>
          <p:cNvSpPr>
            <a:spLocks noChangeArrowheads="1"/>
          </p:cNvSpPr>
          <p:nvPr userDrawn="1"/>
        </p:nvSpPr>
        <p:spPr bwMode="auto">
          <a:xfrm>
            <a:off x="152400" y="1752600"/>
            <a:ext cx="8991600" cy="5105400"/>
          </a:xfrm>
          <a:prstGeom prst="rect">
            <a:avLst/>
          </a:prstGeom>
          <a:solidFill>
            <a:srgbClr val="DDDDDD"/>
          </a:solidFill>
          <a:ln>
            <a:noFill/>
          </a:ln>
          <a:effectLst/>
          <a:extLst>
            <a:ext uri="{91240B29-F687-4F45-9708-019B960494DF}">
              <a14:hiddenLine xmlns:a14="http://schemas.microsoft.com/office/drawing/2010/main" w="9525">
                <a:solidFill>
                  <a:schemeClr val="tx1">
                    <a:alpha val="50195"/>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100" dirty="0"/>
          </a:p>
        </p:txBody>
      </p:sp>
      <p:sp>
        <p:nvSpPr>
          <p:cNvPr id="5" name="Rectangle 8">
            <a:extLst>
              <a:ext uri="{FF2B5EF4-FFF2-40B4-BE49-F238E27FC236}">
                <a16:creationId xmlns:a16="http://schemas.microsoft.com/office/drawing/2014/main" id="{B3E2B090-D74A-473A-9D3C-F80A64E6F034}"/>
              </a:ext>
            </a:extLst>
          </p:cNvPr>
          <p:cNvSpPr>
            <a:spLocks noChangeArrowheads="1"/>
          </p:cNvSpPr>
          <p:nvPr userDrawn="1"/>
        </p:nvSpPr>
        <p:spPr bwMode="auto">
          <a:xfrm>
            <a:off x="0" y="17526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100" dirty="0"/>
          </a:p>
        </p:txBody>
      </p:sp>
      <p:sp>
        <p:nvSpPr>
          <p:cNvPr id="6" name="Rectangle 9">
            <a:extLst>
              <a:ext uri="{FF2B5EF4-FFF2-40B4-BE49-F238E27FC236}">
                <a16:creationId xmlns:a16="http://schemas.microsoft.com/office/drawing/2014/main" id="{6636EAA6-039D-495B-A2F0-F4429576FE4B}"/>
              </a:ext>
            </a:extLst>
          </p:cNvPr>
          <p:cNvSpPr>
            <a:spLocks noChangeArrowheads="1"/>
          </p:cNvSpPr>
          <p:nvPr userDrawn="1"/>
        </p:nvSpPr>
        <p:spPr bwMode="auto">
          <a:xfrm>
            <a:off x="0" y="1905000"/>
            <a:ext cx="152400" cy="49530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100" dirty="0"/>
          </a:p>
        </p:txBody>
      </p:sp>
      <p:pic>
        <p:nvPicPr>
          <p:cNvPr id="7" name="Picture 22">
            <a:extLst>
              <a:ext uri="{FF2B5EF4-FFF2-40B4-BE49-F238E27FC236}">
                <a16:creationId xmlns:a16="http://schemas.microsoft.com/office/drawing/2014/main" id="{F0FCF125-C981-4718-8F44-04B2DE6A828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3464"/>
          <a:stretch>
            <a:fillRect/>
          </a:stretch>
        </p:blipFill>
        <p:spPr bwMode="auto">
          <a:xfrm>
            <a:off x="456010" y="455613"/>
            <a:ext cx="30051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707EC602-D036-43E6-92EB-31C1CF343B3A}"/>
              </a:ext>
            </a:extLst>
          </p:cNvPr>
          <p:cNvSpPr>
            <a:spLocks noGrp="1"/>
          </p:cNvSpPr>
          <p:nvPr>
            <p:ph type="dt" sz="half" idx="10"/>
          </p:nvPr>
        </p:nvSpPr>
        <p:spPr/>
        <p:txBody>
          <a:bodyPr/>
          <a:lstStyle>
            <a:lvl1pPr>
              <a:defRPr/>
            </a:lvl1pPr>
          </a:lstStyle>
          <a:p>
            <a:pPr>
              <a:defRPr/>
            </a:pPr>
            <a:endParaRPr lang="en-US" altLang="en-US"/>
          </a:p>
        </p:txBody>
      </p:sp>
      <p:sp>
        <p:nvSpPr>
          <p:cNvPr id="9" name="Footer Placeholder 4">
            <a:extLst>
              <a:ext uri="{FF2B5EF4-FFF2-40B4-BE49-F238E27FC236}">
                <a16:creationId xmlns:a16="http://schemas.microsoft.com/office/drawing/2014/main" id="{BDAA606A-F481-487E-AD5F-EB3F6A0D880E}"/>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5">
            <a:extLst>
              <a:ext uri="{FF2B5EF4-FFF2-40B4-BE49-F238E27FC236}">
                <a16:creationId xmlns:a16="http://schemas.microsoft.com/office/drawing/2014/main" id="{7F707408-87C4-45BC-B84B-F5339140BDB9}"/>
              </a:ext>
            </a:extLst>
          </p:cNvPr>
          <p:cNvSpPr>
            <a:spLocks noGrp="1"/>
          </p:cNvSpPr>
          <p:nvPr>
            <p:ph type="sldNum" sz="quarter" idx="12"/>
          </p:nvPr>
        </p:nvSpPr>
        <p:spPr/>
        <p:txBody>
          <a:bodyPr/>
          <a:lstStyle>
            <a:lvl1pPr>
              <a:defRPr/>
            </a:lvl1pPr>
          </a:lstStyle>
          <a:p>
            <a:pPr>
              <a:defRPr/>
            </a:pPr>
            <a:fld id="{27041B0E-B9E6-4E1F-BE6C-12CDAF84E6D6}" type="slidenum">
              <a:rPr lang="en-US" altLang="en-US"/>
              <a:pPr>
                <a:defRPr/>
              </a:pPr>
              <a:t>‹#›</a:t>
            </a:fld>
            <a:r>
              <a:rPr lang="en-US" altLang="en-US"/>
              <a:t>a</a:t>
            </a:r>
            <a:endParaRPr lang="en-US" altLang="en-US" dirty="0"/>
          </a:p>
        </p:txBody>
      </p:sp>
    </p:spTree>
    <p:extLst>
      <p:ext uri="{BB962C8B-B14F-4D97-AF65-F5344CB8AC3E}">
        <p14:creationId xmlns:p14="http://schemas.microsoft.com/office/powerpoint/2010/main" val="3357022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43CBB8-DE7D-4DFB-A664-8C0EBEBF1BB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6B55F45-C822-467A-8447-B7A73CB16BF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759AF3B-7615-4679-A5FE-D94A16ABE1D6}"/>
              </a:ext>
            </a:extLst>
          </p:cNvPr>
          <p:cNvSpPr>
            <a:spLocks noGrp="1"/>
          </p:cNvSpPr>
          <p:nvPr>
            <p:ph type="sldNum" sz="quarter" idx="12"/>
          </p:nvPr>
        </p:nvSpPr>
        <p:spPr/>
        <p:txBody>
          <a:bodyPr/>
          <a:lstStyle>
            <a:lvl1pPr>
              <a:defRPr/>
            </a:lvl1pPr>
          </a:lstStyle>
          <a:p>
            <a:pPr>
              <a:defRPr/>
            </a:pPr>
            <a:fld id="{EBFEFBF1-8A5C-435D-A173-4B2EFDEA3D93}" type="slidenum">
              <a:rPr lang="en-US" altLang="en-US"/>
              <a:pPr>
                <a:defRPr/>
              </a:pPr>
              <a:t>‹#›</a:t>
            </a:fld>
            <a:endParaRPr lang="en-US" altLang="en-US" dirty="0"/>
          </a:p>
        </p:txBody>
      </p:sp>
    </p:spTree>
    <p:extLst>
      <p:ext uri="{BB962C8B-B14F-4D97-AF65-F5344CB8AC3E}">
        <p14:creationId xmlns:p14="http://schemas.microsoft.com/office/powerpoint/2010/main" val="2107423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83FE4B-2F41-4EAD-879B-B6C96C674C5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A205E74-C54A-4F53-B83A-CB16CBD0474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840ED38-DD79-417A-B8EF-A909546BDE10}"/>
              </a:ext>
            </a:extLst>
          </p:cNvPr>
          <p:cNvSpPr>
            <a:spLocks noGrp="1"/>
          </p:cNvSpPr>
          <p:nvPr>
            <p:ph type="sldNum" sz="quarter" idx="12"/>
          </p:nvPr>
        </p:nvSpPr>
        <p:spPr/>
        <p:txBody>
          <a:bodyPr/>
          <a:lstStyle>
            <a:lvl1pPr>
              <a:defRPr/>
            </a:lvl1pPr>
          </a:lstStyle>
          <a:p>
            <a:pPr>
              <a:defRPr/>
            </a:pPr>
            <a:fld id="{1C665DA7-E191-4658-9123-04A712E2C891}" type="slidenum">
              <a:rPr lang="en-US" altLang="en-US"/>
              <a:pPr>
                <a:defRPr/>
              </a:pPr>
              <a:t>‹#›</a:t>
            </a:fld>
            <a:endParaRPr lang="en-US" altLang="en-US" dirty="0"/>
          </a:p>
        </p:txBody>
      </p:sp>
    </p:spTree>
    <p:extLst>
      <p:ext uri="{BB962C8B-B14F-4D97-AF65-F5344CB8AC3E}">
        <p14:creationId xmlns:p14="http://schemas.microsoft.com/office/powerpoint/2010/main" val="366631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9969D32-1A7F-4250-98B1-9CEFBDE9756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ADE5DDD-7623-4555-AD37-9A25E0C64D2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C369536-4E11-48EE-A1B0-822D877D7D93}"/>
              </a:ext>
            </a:extLst>
          </p:cNvPr>
          <p:cNvSpPr>
            <a:spLocks noGrp="1"/>
          </p:cNvSpPr>
          <p:nvPr>
            <p:ph type="sldNum" sz="quarter" idx="12"/>
          </p:nvPr>
        </p:nvSpPr>
        <p:spPr/>
        <p:txBody>
          <a:bodyPr/>
          <a:lstStyle>
            <a:lvl1pPr>
              <a:defRPr/>
            </a:lvl1pPr>
          </a:lstStyle>
          <a:p>
            <a:pPr>
              <a:defRPr/>
            </a:pPr>
            <a:fld id="{3A5D4B8C-6DC4-4AC4-BACF-1AC0FEC1918B}" type="slidenum">
              <a:rPr lang="en-US" altLang="en-US"/>
              <a:pPr>
                <a:defRPr/>
              </a:pPr>
              <a:t>‹#›</a:t>
            </a:fld>
            <a:endParaRPr lang="en-US" altLang="en-US" dirty="0"/>
          </a:p>
        </p:txBody>
      </p:sp>
    </p:spTree>
    <p:extLst>
      <p:ext uri="{BB962C8B-B14F-4D97-AF65-F5344CB8AC3E}">
        <p14:creationId xmlns:p14="http://schemas.microsoft.com/office/powerpoint/2010/main" val="1690983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7188016-1853-4472-AFBD-3432424D3D8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CD24320F-198F-4214-B6E0-7EF4A61F0E15}"/>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00EB539F-C255-4430-8985-E580FD46A388}"/>
              </a:ext>
            </a:extLst>
          </p:cNvPr>
          <p:cNvSpPr>
            <a:spLocks noGrp="1"/>
          </p:cNvSpPr>
          <p:nvPr>
            <p:ph type="sldNum" sz="quarter" idx="12"/>
          </p:nvPr>
        </p:nvSpPr>
        <p:spPr/>
        <p:txBody>
          <a:bodyPr/>
          <a:lstStyle>
            <a:lvl1pPr>
              <a:defRPr/>
            </a:lvl1pPr>
          </a:lstStyle>
          <a:p>
            <a:pPr>
              <a:defRPr/>
            </a:pPr>
            <a:fld id="{FC230EDE-3C1A-4D4D-BC34-29E38154B05A}" type="slidenum">
              <a:rPr lang="en-US" altLang="en-US"/>
              <a:pPr>
                <a:defRPr/>
              </a:pPr>
              <a:t>‹#›</a:t>
            </a:fld>
            <a:endParaRPr lang="en-US" altLang="en-US" dirty="0"/>
          </a:p>
        </p:txBody>
      </p:sp>
    </p:spTree>
    <p:extLst>
      <p:ext uri="{BB962C8B-B14F-4D97-AF65-F5344CB8AC3E}">
        <p14:creationId xmlns:p14="http://schemas.microsoft.com/office/powerpoint/2010/main" val="2609300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73B068C-8B9F-4F3A-A41E-B9EA1418BC14}"/>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D8F336AE-8003-4B5F-A884-1F4BB48C4286}"/>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E8BF98F8-F94F-4CF5-A389-52326E0514DC}"/>
              </a:ext>
            </a:extLst>
          </p:cNvPr>
          <p:cNvSpPr>
            <a:spLocks noGrp="1"/>
          </p:cNvSpPr>
          <p:nvPr>
            <p:ph type="sldNum" sz="quarter" idx="12"/>
          </p:nvPr>
        </p:nvSpPr>
        <p:spPr/>
        <p:txBody>
          <a:bodyPr/>
          <a:lstStyle>
            <a:lvl1pPr>
              <a:defRPr/>
            </a:lvl1pPr>
          </a:lstStyle>
          <a:p>
            <a:pPr>
              <a:defRPr/>
            </a:pPr>
            <a:fld id="{4AE31C72-65C7-404F-BACD-28634139B0A2}" type="slidenum">
              <a:rPr lang="en-US" altLang="en-US"/>
              <a:pPr>
                <a:defRPr/>
              </a:pPr>
              <a:t>‹#›</a:t>
            </a:fld>
            <a:endParaRPr lang="en-US" altLang="en-US" dirty="0"/>
          </a:p>
        </p:txBody>
      </p:sp>
    </p:spTree>
    <p:extLst>
      <p:ext uri="{BB962C8B-B14F-4D97-AF65-F5344CB8AC3E}">
        <p14:creationId xmlns:p14="http://schemas.microsoft.com/office/powerpoint/2010/main" val="1265312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A67522-4B7E-475B-BC56-4078A77A8F15}"/>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1ED105E1-2E96-4370-97A0-7E093E0AFA71}"/>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0574610E-6619-436A-BB87-3A005E2683C4}"/>
              </a:ext>
            </a:extLst>
          </p:cNvPr>
          <p:cNvSpPr>
            <a:spLocks noGrp="1"/>
          </p:cNvSpPr>
          <p:nvPr>
            <p:ph type="sldNum" sz="quarter" idx="12"/>
          </p:nvPr>
        </p:nvSpPr>
        <p:spPr/>
        <p:txBody>
          <a:bodyPr/>
          <a:lstStyle>
            <a:lvl1pPr>
              <a:defRPr/>
            </a:lvl1pPr>
          </a:lstStyle>
          <a:p>
            <a:pPr>
              <a:defRPr/>
            </a:pPr>
            <a:fld id="{120E1A44-63D8-424C-9953-883F6844C6A2}" type="slidenum">
              <a:rPr lang="en-US" altLang="en-US"/>
              <a:pPr>
                <a:defRPr/>
              </a:pPr>
              <a:t>‹#›</a:t>
            </a:fld>
            <a:endParaRPr lang="en-US" altLang="en-US" dirty="0"/>
          </a:p>
        </p:txBody>
      </p:sp>
    </p:spTree>
    <p:extLst>
      <p:ext uri="{BB962C8B-B14F-4D97-AF65-F5344CB8AC3E}">
        <p14:creationId xmlns:p14="http://schemas.microsoft.com/office/powerpoint/2010/main" val="4199298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E63AAA3F-2D1F-44C7-92C6-E554520BC76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6AF7361-DDC5-40C8-9E99-B18F9638854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59040E2-9141-4281-BFDF-49E41E316930}"/>
              </a:ext>
            </a:extLst>
          </p:cNvPr>
          <p:cNvSpPr>
            <a:spLocks noGrp="1"/>
          </p:cNvSpPr>
          <p:nvPr>
            <p:ph type="sldNum" sz="quarter" idx="12"/>
          </p:nvPr>
        </p:nvSpPr>
        <p:spPr/>
        <p:txBody>
          <a:bodyPr/>
          <a:lstStyle>
            <a:lvl1pPr>
              <a:defRPr/>
            </a:lvl1pPr>
          </a:lstStyle>
          <a:p>
            <a:pPr>
              <a:defRPr/>
            </a:pPr>
            <a:fld id="{1CDEF77B-2DBE-48FD-92BD-B20A9264E80E}" type="slidenum">
              <a:rPr lang="en-US" altLang="en-US"/>
              <a:pPr>
                <a:defRPr/>
              </a:pPr>
              <a:t>‹#›</a:t>
            </a:fld>
            <a:endParaRPr lang="en-US" altLang="en-US" dirty="0"/>
          </a:p>
        </p:txBody>
      </p:sp>
    </p:spTree>
    <p:extLst>
      <p:ext uri="{BB962C8B-B14F-4D97-AF65-F5344CB8AC3E}">
        <p14:creationId xmlns:p14="http://schemas.microsoft.com/office/powerpoint/2010/main" val="283668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235D6758-667D-44BC-9319-04C6357E628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2BCAC91-08EE-42CF-8A93-E2A2D56A920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4D230E1-CDC1-4AA1-BBA6-AB285B42C2F2}"/>
              </a:ext>
            </a:extLst>
          </p:cNvPr>
          <p:cNvSpPr>
            <a:spLocks noGrp="1"/>
          </p:cNvSpPr>
          <p:nvPr>
            <p:ph type="sldNum" sz="quarter" idx="12"/>
          </p:nvPr>
        </p:nvSpPr>
        <p:spPr/>
        <p:txBody>
          <a:bodyPr/>
          <a:lstStyle>
            <a:lvl1pPr>
              <a:defRPr/>
            </a:lvl1pPr>
          </a:lstStyle>
          <a:p>
            <a:pPr>
              <a:defRPr/>
            </a:pPr>
            <a:fld id="{E18E6118-37D4-491A-B984-B4FFB37F502C}" type="slidenum">
              <a:rPr lang="en-US" altLang="en-US"/>
              <a:pPr>
                <a:defRPr/>
              </a:pPr>
              <a:t>‹#›</a:t>
            </a:fld>
            <a:endParaRPr lang="en-US" altLang="en-US" dirty="0"/>
          </a:p>
        </p:txBody>
      </p:sp>
    </p:spTree>
    <p:extLst>
      <p:ext uri="{BB962C8B-B14F-4D97-AF65-F5344CB8AC3E}">
        <p14:creationId xmlns:p14="http://schemas.microsoft.com/office/powerpoint/2010/main" val="3169587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A3585C-E675-435F-97B4-9580391D52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474E861-F51A-4379-86F2-00D30B22EA7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432A248-45FA-4119-B5B6-731ACB7D0555}"/>
              </a:ext>
            </a:extLst>
          </p:cNvPr>
          <p:cNvSpPr>
            <a:spLocks noGrp="1"/>
          </p:cNvSpPr>
          <p:nvPr>
            <p:ph type="sldNum" sz="quarter" idx="12"/>
          </p:nvPr>
        </p:nvSpPr>
        <p:spPr/>
        <p:txBody>
          <a:bodyPr/>
          <a:lstStyle>
            <a:lvl1pPr>
              <a:defRPr/>
            </a:lvl1pPr>
          </a:lstStyle>
          <a:p>
            <a:pPr>
              <a:defRPr/>
            </a:pPr>
            <a:fld id="{CECBDE10-3107-4496-9DB3-69D4CBD85FFB}" type="slidenum">
              <a:rPr lang="en-US" altLang="en-US"/>
              <a:pPr>
                <a:defRPr/>
              </a:pPr>
              <a:t>‹#›</a:t>
            </a:fld>
            <a:endParaRPr lang="en-US" altLang="en-US" dirty="0"/>
          </a:p>
        </p:txBody>
      </p:sp>
    </p:spTree>
    <p:extLst>
      <p:ext uri="{BB962C8B-B14F-4D97-AF65-F5344CB8AC3E}">
        <p14:creationId xmlns:p14="http://schemas.microsoft.com/office/powerpoint/2010/main" val="2475343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BCF064-FCD2-4917-8516-8DF417A8F48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27BD301-644F-4E74-96BF-AAA68930A0A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85AB1BF-9023-4881-A06E-09E3A8EF0B78}"/>
              </a:ext>
            </a:extLst>
          </p:cNvPr>
          <p:cNvSpPr>
            <a:spLocks noGrp="1"/>
          </p:cNvSpPr>
          <p:nvPr>
            <p:ph type="sldNum" sz="quarter" idx="12"/>
          </p:nvPr>
        </p:nvSpPr>
        <p:spPr/>
        <p:txBody>
          <a:bodyPr/>
          <a:lstStyle>
            <a:lvl1pPr>
              <a:defRPr/>
            </a:lvl1pPr>
          </a:lstStyle>
          <a:p>
            <a:pPr>
              <a:defRPr/>
            </a:pPr>
            <a:fld id="{8CEB7EB9-2E91-4EB5-B547-CF3D3DC648AF}" type="slidenum">
              <a:rPr lang="en-US" altLang="en-US"/>
              <a:pPr>
                <a:defRPr/>
              </a:pPr>
              <a:t>‹#›</a:t>
            </a:fld>
            <a:endParaRPr lang="en-US" altLang="en-US" dirty="0"/>
          </a:p>
        </p:txBody>
      </p:sp>
    </p:spTree>
    <p:extLst>
      <p:ext uri="{BB962C8B-B14F-4D97-AF65-F5344CB8AC3E}">
        <p14:creationId xmlns:p14="http://schemas.microsoft.com/office/powerpoint/2010/main" val="415703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4BDD718-B541-43ED-82A5-4F9CFE7C4206}"/>
              </a:ext>
            </a:extLst>
          </p:cNvPr>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6458729-67D6-429D-B333-4E468E380BE9}"/>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CA9C3F8-76E0-43B6-8311-4FBB27B77DB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399359AC-3CF1-4986-B32C-F432D4C8E82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1CC8AA6C-8A5A-4239-A9C0-E81F64A78C5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F9850CF7-F1F3-4E17-AD98-38898D7FAA61}" type="slidenum">
              <a:rPr lang="en-US" altLang="en-US"/>
              <a:pPr>
                <a:defRPr/>
              </a:pPr>
              <a:t>‹#›</a:t>
            </a:fld>
            <a:endParaRPr lang="en-US" altLang="en-US" dirty="0"/>
          </a:p>
        </p:txBody>
      </p:sp>
      <p:sp>
        <p:nvSpPr>
          <p:cNvPr id="7" name="Rectangle 10">
            <a:extLst>
              <a:ext uri="{FF2B5EF4-FFF2-40B4-BE49-F238E27FC236}">
                <a16:creationId xmlns:a16="http://schemas.microsoft.com/office/drawing/2014/main" id="{584E4F82-DD7A-491D-94A5-6F0D952DEC3B}"/>
              </a:ext>
            </a:extLst>
          </p:cNvPr>
          <p:cNvSpPr>
            <a:spLocks noChangeArrowheads="1"/>
          </p:cNvSpPr>
          <p:nvPr userDrawn="1"/>
        </p:nvSpPr>
        <p:spPr bwMode="auto">
          <a:xfrm>
            <a:off x="0" y="10668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100" dirty="0"/>
          </a:p>
        </p:txBody>
      </p:sp>
      <p:sp>
        <p:nvSpPr>
          <p:cNvPr id="8" name="Rectangle 11">
            <a:extLst>
              <a:ext uri="{FF2B5EF4-FFF2-40B4-BE49-F238E27FC236}">
                <a16:creationId xmlns:a16="http://schemas.microsoft.com/office/drawing/2014/main" id="{92C40C65-63B9-4B08-885B-8B01E5FF07DC}"/>
              </a:ext>
            </a:extLst>
          </p:cNvPr>
          <p:cNvSpPr>
            <a:spLocks noChangeArrowheads="1"/>
          </p:cNvSpPr>
          <p:nvPr userDrawn="1"/>
        </p:nvSpPr>
        <p:spPr bwMode="auto">
          <a:xfrm>
            <a:off x="0" y="1219200"/>
            <a:ext cx="152400" cy="56388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auto" hangingPunct="1">
              <a:spcBef>
                <a:spcPts val="0"/>
              </a:spcBef>
              <a:spcAft>
                <a:spcPts val="0"/>
              </a:spcAft>
              <a:defRPr/>
            </a:pPr>
            <a:endParaRPr lang="en-US" altLang="en-US" sz="2100" dirty="0">
              <a:solidFill>
                <a:srgbClr val="002A6C"/>
              </a:solidFill>
              <a:latin typeface="Times" panose="02020603050405020304" pitchFamily="18" charset="0"/>
            </a:endParaRPr>
          </a:p>
        </p:txBody>
      </p:sp>
      <p:pic>
        <p:nvPicPr>
          <p:cNvPr id="1033" name="Picture 20">
            <a:extLst>
              <a:ext uri="{FF2B5EF4-FFF2-40B4-BE49-F238E27FC236}">
                <a16:creationId xmlns:a16="http://schemas.microsoft.com/office/drawing/2014/main" id="{638A9861-97D2-427B-BC65-8BA2A48E385F}"/>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63464"/>
          <a:stretch>
            <a:fillRect/>
          </a:stretch>
        </p:blipFill>
        <p:spPr bwMode="auto">
          <a:xfrm>
            <a:off x="227410" y="228601"/>
            <a:ext cx="2421731"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489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87A8B-6B71-410E-8C50-0CC8B0341F9A}"/>
              </a:ext>
            </a:extLst>
          </p:cNvPr>
          <p:cNvSpPr>
            <a:spLocks noGrp="1"/>
          </p:cNvSpPr>
          <p:nvPr>
            <p:ph type="title"/>
          </p:nvPr>
        </p:nvSpPr>
        <p:spPr>
          <a:xfrm>
            <a:off x="638631" y="2971800"/>
            <a:ext cx="7886700" cy="1518047"/>
          </a:xfrm>
        </p:spPr>
        <p:txBody>
          <a:bodyPr/>
          <a:lstStyle/>
          <a:p>
            <a:pPr algn="ctr"/>
            <a:br>
              <a:rPr lang="en-ZA" b="1" dirty="0">
                <a:latin typeface="Verdana" panose="020B0604030504040204" pitchFamily="34" charset="0"/>
                <a:ea typeface="Verdana" panose="020B0604030504040204" pitchFamily="34" charset="0"/>
                <a:cs typeface="Verdana" panose="020B0604030504040204" pitchFamily="34" charset="0"/>
              </a:rPr>
            </a:br>
            <a:br>
              <a:rPr lang="en-ZA" b="1" dirty="0">
                <a:latin typeface="Verdana" panose="020B0604030504040204" pitchFamily="34" charset="0"/>
                <a:ea typeface="Verdana" panose="020B0604030504040204" pitchFamily="34" charset="0"/>
                <a:cs typeface="Verdana" panose="020B0604030504040204" pitchFamily="34" charset="0"/>
              </a:rPr>
            </a:br>
            <a:br>
              <a:rPr lang="en-ZA" b="1" dirty="0">
                <a:latin typeface="Verdana" panose="020B0604030504040204" pitchFamily="34" charset="0"/>
                <a:ea typeface="Verdana" panose="020B0604030504040204" pitchFamily="34" charset="0"/>
                <a:cs typeface="Verdana" panose="020B0604030504040204" pitchFamily="34" charset="0"/>
              </a:rPr>
            </a:br>
            <a:r>
              <a:rPr lang="en-ZA" sz="4400" b="1" dirty="0">
                <a:latin typeface="Verdana" panose="020B0604030504040204" pitchFamily="34" charset="0"/>
                <a:ea typeface="Verdana" panose="020B0604030504040204" pitchFamily="34" charset="0"/>
                <a:cs typeface="Verdana" panose="020B0604030504040204" pitchFamily="34" charset="0"/>
              </a:rPr>
              <a:t>USAID Southern Africa</a:t>
            </a:r>
            <a:br>
              <a:rPr lang="en-ZA" sz="4400" b="1" dirty="0">
                <a:latin typeface="Verdana" panose="020B0604030504040204" pitchFamily="34" charset="0"/>
                <a:ea typeface="Verdana" panose="020B0604030504040204" pitchFamily="34" charset="0"/>
                <a:cs typeface="Verdana" panose="020B0604030504040204" pitchFamily="34" charset="0"/>
              </a:rPr>
            </a:br>
            <a:br>
              <a:rPr lang="en-ZA" sz="4400" b="1" dirty="0">
                <a:latin typeface="Verdana" panose="020B0604030504040204" pitchFamily="34" charset="0"/>
                <a:ea typeface="Verdana" panose="020B0604030504040204" pitchFamily="34" charset="0"/>
                <a:cs typeface="Verdana" panose="020B0604030504040204" pitchFamily="34" charset="0"/>
              </a:rPr>
            </a:br>
            <a:r>
              <a:rPr lang="en-ZA" sz="3600" b="1" dirty="0">
                <a:solidFill>
                  <a:srgbClr val="002F6C"/>
                </a:solidFill>
                <a:latin typeface="Verdana" panose="020B0604030504040204" pitchFamily="34" charset="0"/>
                <a:ea typeface="Verdana" panose="020B0604030504040204" pitchFamily="34" charset="0"/>
                <a:cs typeface="Verdana" panose="020B0604030504040204" pitchFamily="34" charset="0"/>
              </a:rPr>
              <a:t>Resilient Waters Program</a:t>
            </a:r>
            <a:br>
              <a:rPr lang="en-ZA" b="1" dirty="0">
                <a:latin typeface="Verdana" panose="020B0604030504040204" pitchFamily="34" charset="0"/>
                <a:ea typeface="Verdana" panose="020B0604030504040204" pitchFamily="34" charset="0"/>
                <a:cs typeface="Verdana" panose="020B0604030504040204" pitchFamily="34" charset="0"/>
              </a:rPr>
            </a:br>
            <a:endParaRPr lang="en-ZA" b="1"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198591F9-3A0F-4179-9BB1-6004EE9C5222}"/>
              </a:ext>
            </a:extLst>
          </p:cNvPr>
          <p:cNvSpPr>
            <a:spLocks noGrp="1"/>
          </p:cNvSpPr>
          <p:nvPr>
            <p:ph type="body" idx="1"/>
          </p:nvPr>
        </p:nvSpPr>
        <p:spPr>
          <a:xfrm>
            <a:off x="623888" y="4038600"/>
            <a:ext cx="7886700" cy="1500187"/>
          </a:xfrm>
        </p:spPr>
        <p:txBody>
          <a:bodyPr/>
          <a:lstStyle/>
          <a:p>
            <a:pPr algn="ctr"/>
            <a:endParaRPr lang="en-US" dirty="0">
              <a:solidFill>
                <a:schemeClr val="tx1"/>
              </a:solidFill>
            </a:endParaRPr>
          </a:p>
          <a:p>
            <a:pPr algn="ctr"/>
            <a:r>
              <a:rPr lang="en-US" dirty="0">
                <a:solidFill>
                  <a:schemeClr val="tx1"/>
                </a:solidFill>
              </a:rPr>
              <a:t>Presented to SADC TFCA  NETWORK</a:t>
            </a:r>
          </a:p>
          <a:p>
            <a:pPr algn="ctr"/>
            <a:r>
              <a:rPr lang="en-US" dirty="0">
                <a:solidFill>
                  <a:schemeClr val="tx1"/>
                </a:solidFill>
              </a:rPr>
              <a:t>13 June 2019</a:t>
            </a:r>
            <a:endParaRPr lang="en-ZA" dirty="0">
              <a:solidFill>
                <a:schemeClr val="tx1"/>
              </a:solidFill>
            </a:endParaRPr>
          </a:p>
        </p:txBody>
      </p:sp>
    </p:spTree>
    <p:extLst>
      <p:ext uri="{BB962C8B-B14F-4D97-AF65-F5344CB8AC3E}">
        <p14:creationId xmlns:p14="http://schemas.microsoft.com/office/powerpoint/2010/main" val="266087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17">
            <a:extLst>
              <a:ext uri="{FF2B5EF4-FFF2-40B4-BE49-F238E27FC236}">
                <a16:creationId xmlns:a16="http://schemas.microsoft.com/office/drawing/2014/main" id="{8477E503-BDB0-434E-AE53-49D5C2B775AF}"/>
              </a:ext>
            </a:extLst>
          </p:cNvPr>
          <p:cNvSpPr>
            <a:spLocks noGrp="1" noChangeArrowheads="1"/>
          </p:cNvSpPr>
          <p:nvPr>
            <p:ph idx="1"/>
          </p:nvPr>
        </p:nvSpPr>
        <p:spPr>
          <a:xfrm>
            <a:off x="611560" y="2209800"/>
            <a:ext cx="7920880" cy="3819872"/>
          </a:xfrm>
        </p:spPr>
        <p:txBody>
          <a:bodyPr rtlCol="0">
            <a:noAutofit/>
          </a:bodyPr>
          <a:lstStyle/>
          <a:p>
            <a:pPr marL="0" indent="0" eaLnBrk="1" fontAlgn="auto" hangingPunct="1">
              <a:spcAft>
                <a:spcPts val="0"/>
              </a:spcAft>
              <a:buNone/>
              <a:defRPr/>
            </a:pPr>
            <a:endParaRPr lang="en-US" sz="1400" dirty="0">
              <a:solidFill>
                <a:srgbClr val="3A1D00"/>
              </a:solidFill>
            </a:endParaRPr>
          </a:p>
          <a:p>
            <a:pPr marL="0" indent="0" eaLnBrk="1" fontAlgn="auto" hangingPunct="1">
              <a:spcAft>
                <a:spcPts val="0"/>
              </a:spcAft>
              <a:buNone/>
              <a:defRPr/>
            </a:pPr>
            <a:r>
              <a:rPr lang="en-US" sz="2000" b="1" dirty="0">
                <a:solidFill>
                  <a:schemeClr val="bg2">
                    <a:lumMod val="25000"/>
                  </a:schemeClr>
                </a:solidFill>
                <a:latin typeface="Gill Sans MT" panose="020B0502020104020203" pitchFamily="34" charset="0"/>
              </a:rPr>
              <a:t>Provide assistance to municipalities and/or competent local authorities on planning for and guiding land use changes</a:t>
            </a:r>
          </a:p>
          <a:p>
            <a:pPr marL="0" indent="0" eaLnBrk="1" fontAlgn="auto" hangingPunct="1">
              <a:spcAft>
                <a:spcPts val="0"/>
              </a:spcAft>
              <a:buNone/>
              <a:defRPr/>
            </a:pPr>
            <a:r>
              <a:rPr lang="en-US" sz="2000" dirty="0">
                <a:solidFill>
                  <a:schemeClr val="bg2">
                    <a:lumMod val="25000"/>
                  </a:schemeClr>
                </a:solidFill>
                <a:latin typeface="Gill Sans MT" panose="020B0502020104020203" pitchFamily="34" charset="0"/>
              </a:rPr>
              <a:t>Land Use Conflict resolution tools/skills enhancement, including LUCIS</a:t>
            </a:r>
            <a:endParaRPr lang="en-US" sz="2000" b="1" dirty="0">
              <a:solidFill>
                <a:schemeClr val="bg2">
                  <a:lumMod val="25000"/>
                </a:schemeClr>
              </a:solidFill>
              <a:latin typeface="Gill Sans MT" panose="020B0502020104020203" pitchFamily="34" charset="0"/>
            </a:endParaRPr>
          </a:p>
          <a:p>
            <a:pPr marL="0" indent="0" eaLnBrk="1" fontAlgn="auto" hangingPunct="1">
              <a:spcAft>
                <a:spcPts val="0"/>
              </a:spcAft>
              <a:buNone/>
              <a:defRPr/>
            </a:pPr>
            <a:r>
              <a:rPr lang="en-US" sz="2000" b="1" dirty="0">
                <a:solidFill>
                  <a:schemeClr val="bg2">
                    <a:lumMod val="25000"/>
                  </a:schemeClr>
                </a:solidFill>
                <a:latin typeface="Gill Sans MT" panose="020B0502020104020203" pitchFamily="34" charset="0"/>
              </a:rPr>
              <a:t>Leverage funding to support conservation-based livelihoods</a:t>
            </a:r>
          </a:p>
          <a:p>
            <a:pPr eaLnBrk="1" fontAlgn="auto" hangingPunct="1">
              <a:spcAft>
                <a:spcPts val="0"/>
              </a:spcAft>
              <a:defRPr/>
            </a:pPr>
            <a:r>
              <a:rPr lang="en-US" sz="2000" dirty="0">
                <a:solidFill>
                  <a:schemeClr val="bg2">
                    <a:lumMod val="25000"/>
                  </a:schemeClr>
                </a:solidFill>
                <a:latin typeface="Gill Sans MT" panose="020B0502020104020203" pitchFamily="34" charset="0"/>
              </a:rPr>
              <a:t>Identify feasibility studies and community development plans</a:t>
            </a:r>
          </a:p>
          <a:p>
            <a:pPr eaLnBrk="1" fontAlgn="auto" hangingPunct="1">
              <a:spcAft>
                <a:spcPts val="0"/>
              </a:spcAft>
              <a:defRPr/>
            </a:pPr>
            <a:r>
              <a:rPr lang="en-US" sz="2000" dirty="0">
                <a:solidFill>
                  <a:schemeClr val="bg2">
                    <a:lumMod val="25000"/>
                  </a:schemeClr>
                </a:solidFill>
                <a:latin typeface="Gill Sans MT" panose="020B0502020104020203" pitchFamily="34" charset="0"/>
              </a:rPr>
              <a:t>Establish PPPs supporting community-based tourism developments, or leverage private sector investment and develop capacity within associated communities</a:t>
            </a:r>
          </a:p>
          <a:p>
            <a:pPr eaLnBrk="1" fontAlgn="auto" hangingPunct="1">
              <a:spcAft>
                <a:spcPts val="0"/>
              </a:spcAft>
              <a:defRPr/>
            </a:pPr>
            <a:r>
              <a:rPr lang="en-US" sz="2000" dirty="0">
                <a:solidFill>
                  <a:schemeClr val="bg2">
                    <a:lumMod val="25000"/>
                  </a:schemeClr>
                </a:solidFill>
                <a:latin typeface="Gill Sans MT" panose="020B0502020104020203" pitchFamily="34" charset="0"/>
              </a:rPr>
              <a:t>Network communities and funders</a:t>
            </a:r>
          </a:p>
          <a:p>
            <a:pPr eaLnBrk="1" fontAlgn="auto" hangingPunct="1">
              <a:spcAft>
                <a:spcPts val="0"/>
              </a:spcAft>
              <a:defRPr/>
            </a:pPr>
            <a:r>
              <a:rPr lang="en-US" sz="2000" dirty="0">
                <a:solidFill>
                  <a:schemeClr val="bg2">
                    <a:lumMod val="25000"/>
                  </a:schemeClr>
                </a:solidFill>
                <a:latin typeface="Gill Sans MT" panose="020B0502020104020203" pitchFamily="34" charset="0"/>
              </a:rPr>
              <a:t>Communications staff member</a:t>
            </a:r>
          </a:p>
          <a:p>
            <a:pPr marL="0" indent="0" eaLnBrk="1" fontAlgn="auto" hangingPunct="1">
              <a:spcAft>
                <a:spcPts val="0"/>
              </a:spcAft>
              <a:buNone/>
              <a:defRPr/>
            </a:pPr>
            <a:endParaRPr lang="en-US" sz="2000" dirty="0">
              <a:solidFill>
                <a:schemeClr val="bg2">
                  <a:lumMod val="25000"/>
                </a:schemeClr>
              </a:solidFill>
              <a:latin typeface="Gill Sans MT" panose="020B0502020104020203" pitchFamily="34" charset="0"/>
            </a:endParaRPr>
          </a:p>
          <a:p>
            <a:pPr eaLnBrk="1" fontAlgn="auto" hangingPunct="1">
              <a:spcAft>
                <a:spcPts val="0"/>
              </a:spcAft>
              <a:defRPr/>
            </a:pPr>
            <a:endParaRPr lang="en-US" sz="2200" dirty="0">
              <a:solidFill>
                <a:srgbClr val="3A1D00"/>
              </a:solidFill>
            </a:endParaRPr>
          </a:p>
          <a:p>
            <a:pPr eaLnBrk="1" fontAlgn="auto" hangingPunct="1">
              <a:spcAft>
                <a:spcPts val="0"/>
              </a:spcAft>
              <a:defRPr/>
            </a:pPr>
            <a:endParaRPr lang="en-US" sz="2200" dirty="0">
              <a:solidFill>
                <a:srgbClr val="3A1D00"/>
              </a:solidFill>
            </a:endParaRPr>
          </a:p>
          <a:p>
            <a:pPr marL="0" indent="0" eaLnBrk="1" fontAlgn="auto" hangingPunct="1">
              <a:spcAft>
                <a:spcPts val="0"/>
              </a:spcAft>
              <a:buNone/>
              <a:defRPr/>
            </a:pPr>
            <a:endParaRPr lang="en-US" sz="2200" dirty="0">
              <a:solidFill>
                <a:srgbClr val="3A1D00"/>
              </a:solidFill>
            </a:endParaRPr>
          </a:p>
          <a:p>
            <a:pPr marL="0" indent="0" eaLnBrk="1" fontAlgn="auto" hangingPunct="1">
              <a:spcAft>
                <a:spcPts val="0"/>
              </a:spcAft>
              <a:buNone/>
              <a:defRPr/>
            </a:pPr>
            <a:r>
              <a:rPr lang="en-US" sz="2200" dirty="0">
                <a:solidFill>
                  <a:srgbClr val="3A1D00"/>
                </a:solidFill>
              </a:rPr>
              <a:t> </a:t>
            </a:r>
            <a:endParaRPr lang="en-ZA" sz="2200" dirty="0">
              <a:solidFill>
                <a:srgbClr val="3A1D00"/>
              </a:solidFill>
            </a:endParaRPr>
          </a:p>
        </p:txBody>
      </p:sp>
      <p:sp>
        <p:nvSpPr>
          <p:cNvPr id="4" name="Rectangle 16">
            <a:extLst>
              <a:ext uri="{FF2B5EF4-FFF2-40B4-BE49-F238E27FC236}">
                <a16:creationId xmlns:a16="http://schemas.microsoft.com/office/drawing/2014/main" id="{6F3ECADF-64CC-401B-BFE1-F34EE3CF9D62}"/>
              </a:ext>
            </a:extLst>
          </p:cNvPr>
          <p:cNvSpPr>
            <a:spLocks noGrp="1" noChangeArrowheads="1"/>
          </p:cNvSpPr>
          <p:nvPr>
            <p:ph type="title"/>
          </p:nvPr>
        </p:nvSpPr>
        <p:spPr>
          <a:xfrm>
            <a:off x="179512" y="1219200"/>
            <a:ext cx="8784976" cy="684614"/>
          </a:xfrm>
        </p:spPr>
        <p:txBody>
          <a:bodyPr rtlCol="0">
            <a:noAutofit/>
          </a:bodyPr>
          <a:lstStyle/>
          <a:p>
            <a:pPr eaLnBrk="1" fontAlgn="auto" hangingPunct="1">
              <a:spcAft>
                <a:spcPts val="0"/>
              </a:spcAft>
              <a:defRPr/>
            </a:pPr>
            <a:r>
              <a:rPr lang="en-US" altLang="en-US" sz="5400" b="1" dirty="0">
                <a:solidFill>
                  <a:srgbClr val="A7C6ED"/>
                </a:solidFill>
                <a:latin typeface="Gill Sans MT" panose="020B0502020104020203" pitchFamily="34" charset="0"/>
                <a:ea typeface="Verdana" panose="020B0604030504040204" pitchFamily="34" charset="0"/>
                <a:cs typeface="Verdana" panose="020B0604030504040204" pitchFamily="34" charset="0"/>
              </a:rPr>
              <a:t>Livelihood Activities in the KAZA</a:t>
            </a:r>
          </a:p>
        </p:txBody>
      </p:sp>
    </p:spTree>
    <p:extLst>
      <p:ext uri="{BB962C8B-B14F-4D97-AF65-F5344CB8AC3E}">
        <p14:creationId xmlns:p14="http://schemas.microsoft.com/office/powerpoint/2010/main" val="46418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6">
            <a:extLst>
              <a:ext uri="{FF2B5EF4-FFF2-40B4-BE49-F238E27FC236}">
                <a16:creationId xmlns:a16="http://schemas.microsoft.com/office/drawing/2014/main" id="{9496BD0A-896F-44D6-8B70-6C53E451D34D}"/>
              </a:ext>
            </a:extLst>
          </p:cNvPr>
          <p:cNvSpPr>
            <a:spLocks noGrp="1" noChangeArrowheads="1"/>
          </p:cNvSpPr>
          <p:nvPr>
            <p:ph type="title"/>
          </p:nvPr>
        </p:nvSpPr>
        <p:spPr>
          <a:xfrm>
            <a:off x="228600" y="609600"/>
            <a:ext cx="8784976" cy="684614"/>
          </a:xfrm>
        </p:spPr>
        <p:txBody>
          <a:bodyPr rtlCol="0">
            <a:noAutofit/>
          </a:bodyPr>
          <a:lstStyle/>
          <a:p>
            <a:pPr eaLnBrk="1" fontAlgn="auto" hangingPunct="1">
              <a:spcAft>
                <a:spcPts val="0"/>
              </a:spcAft>
              <a:defRPr/>
            </a:pPr>
            <a:r>
              <a:rPr lang="en-US" altLang="en-US" sz="5400" b="1" dirty="0">
                <a:solidFill>
                  <a:srgbClr val="A7C6ED"/>
                </a:solidFill>
                <a:latin typeface="Gill Sans MT" panose="020B0502020104020203" pitchFamily="34" charset="0"/>
                <a:ea typeface="Verdana" panose="020B0604030504040204" pitchFamily="34" charset="0"/>
                <a:cs typeface="Verdana" panose="020B0604030504040204" pitchFamily="34" charset="0"/>
              </a:rPr>
              <a:t>GLTFCA support</a:t>
            </a:r>
          </a:p>
        </p:txBody>
      </p:sp>
      <p:sp>
        <p:nvSpPr>
          <p:cNvPr id="10243" name="Rectangle 17">
            <a:extLst>
              <a:ext uri="{FF2B5EF4-FFF2-40B4-BE49-F238E27FC236}">
                <a16:creationId xmlns:a16="http://schemas.microsoft.com/office/drawing/2014/main" id="{8477E503-BDB0-434E-AE53-49D5C2B775AF}"/>
              </a:ext>
            </a:extLst>
          </p:cNvPr>
          <p:cNvSpPr>
            <a:spLocks noGrp="1" noChangeArrowheads="1"/>
          </p:cNvSpPr>
          <p:nvPr>
            <p:ph idx="1"/>
          </p:nvPr>
        </p:nvSpPr>
        <p:spPr>
          <a:xfrm>
            <a:off x="354849" y="1676400"/>
            <a:ext cx="8382000" cy="5383530"/>
          </a:xfrm>
        </p:spPr>
        <p:txBody>
          <a:bodyPr rtlCol="0">
            <a:normAutofit/>
          </a:bodyPr>
          <a:lstStyle/>
          <a:p>
            <a:pPr marL="0" indent="0" eaLnBrk="1" fontAlgn="auto" hangingPunct="1">
              <a:spcAft>
                <a:spcPts val="0"/>
              </a:spcAft>
              <a:buNone/>
              <a:defRPr/>
            </a:pPr>
            <a:r>
              <a:rPr lang="en-US" sz="2000" b="1" dirty="0">
                <a:solidFill>
                  <a:schemeClr val="bg2">
                    <a:lumMod val="25000"/>
                  </a:schemeClr>
                </a:solidFill>
                <a:latin typeface="Gill Sans MT" panose="020B0502020104020203" pitchFamily="34" charset="0"/>
              </a:rPr>
              <a:t>Institutional support</a:t>
            </a:r>
          </a:p>
          <a:p>
            <a:pPr eaLnBrk="1" fontAlgn="auto" hangingPunct="1">
              <a:spcAft>
                <a:spcPts val="0"/>
              </a:spcAft>
              <a:defRPr/>
            </a:pPr>
            <a:r>
              <a:rPr lang="en-US" dirty="0">
                <a:cs typeface="Gautami" panose="020B0502040204020203" pitchFamily="34" charset="0"/>
              </a:rPr>
              <a:t>Program </a:t>
            </a:r>
            <a:r>
              <a:rPr lang="en-US" dirty="0" err="1">
                <a:cs typeface="Gautami" panose="020B0502040204020203" pitchFamily="34" charset="0"/>
              </a:rPr>
              <a:t>co-ordinator</a:t>
            </a:r>
            <a:r>
              <a:rPr lang="en-US" dirty="0">
                <a:cs typeface="Gautami" panose="020B0502040204020203" pitchFamily="34" charset="0"/>
              </a:rPr>
              <a:t> / implementation Manager based in Maputo </a:t>
            </a:r>
          </a:p>
          <a:p>
            <a:pPr eaLnBrk="1" fontAlgn="auto" hangingPunct="1">
              <a:spcAft>
                <a:spcPts val="0"/>
              </a:spcAft>
              <a:defRPr/>
            </a:pPr>
            <a:r>
              <a:rPr lang="en-US" dirty="0">
                <a:cs typeface="Gautami" panose="020B0502040204020203" pitchFamily="34" charset="0"/>
              </a:rPr>
              <a:t>Institutional reform process</a:t>
            </a:r>
          </a:p>
          <a:p>
            <a:pPr eaLnBrk="1" fontAlgn="auto" hangingPunct="1">
              <a:spcAft>
                <a:spcPts val="0"/>
              </a:spcAft>
              <a:defRPr/>
            </a:pPr>
            <a:r>
              <a:rPr lang="en-ZA" dirty="0">
                <a:solidFill>
                  <a:srgbClr val="3A1D00"/>
                </a:solidFill>
              </a:rPr>
              <a:t>Development of a Marketing and Communications Strategy for the GLTFCA</a:t>
            </a:r>
          </a:p>
          <a:p>
            <a:pPr eaLnBrk="1" fontAlgn="auto" hangingPunct="1">
              <a:spcAft>
                <a:spcPts val="0"/>
              </a:spcAft>
              <a:defRPr/>
            </a:pPr>
            <a:r>
              <a:rPr lang="en-US" dirty="0">
                <a:solidFill>
                  <a:srgbClr val="3A1D00"/>
                </a:solidFill>
              </a:rPr>
              <a:t>Integrated water resource management plan</a:t>
            </a:r>
          </a:p>
          <a:p>
            <a:pPr marL="0" indent="0" eaLnBrk="1" fontAlgn="auto" hangingPunct="1">
              <a:spcAft>
                <a:spcPts val="0"/>
              </a:spcAft>
              <a:buNone/>
              <a:defRPr/>
            </a:pPr>
            <a:r>
              <a:rPr lang="en-US" b="1" dirty="0">
                <a:solidFill>
                  <a:srgbClr val="3A1D00"/>
                </a:solidFill>
              </a:rPr>
              <a:t>Community development</a:t>
            </a:r>
          </a:p>
          <a:p>
            <a:pPr eaLnBrk="1" fontAlgn="auto" hangingPunct="1">
              <a:spcAft>
                <a:spcPts val="0"/>
              </a:spcAft>
              <a:defRPr/>
            </a:pPr>
            <a:r>
              <a:rPr lang="en-US" dirty="0">
                <a:solidFill>
                  <a:srgbClr val="3A1D00"/>
                </a:solidFill>
              </a:rPr>
              <a:t>Livelihood support through the grants program</a:t>
            </a:r>
          </a:p>
          <a:p>
            <a:pPr marL="0" indent="0" eaLnBrk="1" fontAlgn="auto" hangingPunct="1">
              <a:spcAft>
                <a:spcPts val="0"/>
              </a:spcAft>
              <a:buNone/>
              <a:defRPr/>
            </a:pPr>
            <a:endParaRPr lang="en-ZA" dirty="0">
              <a:solidFill>
                <a:srgbClr val="3A1D00"/>
              </a:solidFill>
            </a:endParaRPr>
          </a:p>
        </p:txBody>
      </p:sp>
    </p:spTree>
    <p:extLst>
      <p:ext uri="{BB962C8B-B14F-4D97-AF65-F5344CB8AC3E}">
        <p14:creationId xmlns:p14="http://schemas.microsoft.com/office/powerpoint/2010/main" val="398736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00FF44FB-EA31-400C-8DEE-CFA34F047F58}"/>
              </a:ext>
            </a:extLst>
          </p:cNvPr>
          <p:cNvSpPr>
            <a:spLocks noGrp="1" noChangeArrowheads="1"/>
          </p:cNvSpPr>
          <p:nvPr>
            <p:ph type="title"/>
          </p:nvPr>
        </p:nvSpPr>
        <p:spPr>
          <a:xfrm>
            <a:off x="762000" y="2438400"/>
            <a:ext cx="7867650" cy="1638300"/>
          </a:xfrm>
        </p:spPr>
        <p:txBody>
          <a:bodyPr/>
          <a:lstStyle/>
          <a:p>
            <a:pPr eaLnBrk="1" hangingPunct="1"/>
            <a:r>
              <a:rPr lang="en-US" altLang="en-US" sz="5400" b="1" dirty="0">
                <a:solidFill>
                  <a:srgbClr val="002F6C"/>
                </a:solidFill>
                <a:latin typeface="Gill Sans MT" panose="020B0502020104020203" pitchFamily="34" charset="0"/>
                <a:ea typeface="Verdana" panose="020B0604030504040204" pitchFamily="34" charset="0"/>
                <a:cs typeface="Verdana" panose="020B0604030504040204" pitchFamily="34" charset="0"/>
              </a:rPr>
              <a:t>Thank you</a:t>
            </a:r>
          </a:p>
        </p:txBody>
      </p:sp>
    </p:spTree>
    <p:extLst>
      <p:ext uri="{BB962C8B-B14F-4D97-AF65-F5344CB8AC3E}">
        <p14:creationId xmlns:p14="http://schemas.microsoft.com/office/powerpoint/2010/main" val="302212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6000"/>
            <a:lum/>
          </a:blip>
          <a:srcRect/>
          <a:stretch>
            <a:fillRect t="-56000"/>
          </a:stretch>
        </a:blipFill>
        <a:effectLst/>
      </p:bgPr>
    </p:bg>
    <p:spTree>
      <p:nvGrpSpPr>
        <p:cNvPr id="1" name=""/>
        <p:cNvGrpSpPr/>
        <p:nvPr/>
      </p:nvGrpSpPr>
      <p:grpSpPr>
        <a:xfrm>
          <a:off x="0" y="0"/>
          <a:ext cx="0" cy="0"/>
          <a:chOff x="0" y="0"/>
          <a:chExt cx="0" cy="0"/>
        </a:xfrm>
      </p:grpSpPr>
      <p:sp>
        <p:nvSpPr>
          <p:cNvPr id="8194" name="Rectangle 16">
            <a:extLst>
              <a:ext uri="{FF2B5EF4-FFF2-40B4-BE49-F238E27FC236}">
                <a16:creationId xmlns:a16="http://schemas.microsoft.com/office/drawing/2014/main" id="{D860529E-5ADE-4ADE-B3EF-C9018A9ADBBE}"/>
              </a:ext>
            </a:extLst>
          </p:cNvPr>
          <p:cNvSpPr>
            <a:spLocks noGrp="1" noChangeArrowheads="1"/>
          </p:cNvSpPr>
          <p:nvPr>
            <p:ph type="title"/>
          </p:nvPr>
        </p:nvSpPr>
        <p:spPr>
          <a:xfrm>
            <a:off x="160867" y="152400"/>
            <a:ext cx="7429500" cy="1229810"/>
          </a:xfrm>
        </p:spPr>
        <p:txBody>
          <a:bodyPr rtlCol="0">
            <a:noAutofit/>
          </a:bodyPr>
          <a:lstStyle/>
          <a:p>
            <a:pPr eaLnBrk="1" fontAlgn="auto" hangingPunct="1">
              <a:spcAft>
                <a:spcPts val="0"/>
              </a:spcAft>
              <a:defRPr/>
            </a:pPr>
            <a:r>
              <a:rPr lang="en-US" altLang="en-US" sz="5400" b="1" dirty="0">
                <a:solidFill>
                  <a:schemeClr val="bg1"/>
                </a:solidFill>
                <a:latin typeface="Gill Sans MT" panose="020B0502020104020203" pitchFamily="34" charset="0"/>
                <a:ea typeface="Verdana" panose="020B0604030504040204" pitchFamily="34" charset="0"/>
                <a:cs typeface="Verdana" panose="020B0604030504040204" pitchFamily="34" charset="0"/>
              </a:rPr>
              <a:t>Project Objective</a:t>
            </a:r>
          </a:p>
        </p:txBody>
      </p:sp>
      <p:sp>
        <p:nvSpPr>
          <p:cNvPr id="119825" name="Rectangle 17">
            <a:extLst>
              <a:ext uri="{FF2B5EF4-FFF2-40B4-BE49-F238E27FC236}">
                <a16:creationId xmlns:a16="http://schemas.microsoft.com/office/drawing/2014/main" id="{4CFB038B-47C9-49D5-9CEC-499DA455D7FE}"/>
              </a:ext>
            </a:extLst>
          </p:cNvPr>
          <p:cNvSpPr>
            <a:spLocks noGrp="1" noChangeArrowheads="1"/>
          </p:cNvSpPr>
          <p:nvPr>
            <p:ph idx="1"/>
          </p:nvPr>
        </p:nvSpPr>
        <p:spPr>
          <a:xfrm>
            <a:off x="1295400" y="1828800"/>
            <a:ext cx="6553200" cy="3886200"/>
          </a:xfrm>
          <a:solidFill>
            <a:schemeClr val="bg1">
              <a:alpha val="62000"/>
            </a:schemeClr>
          </a:solidFill>
          <a:ln>
            <a:noFill/>
          </a:ln>
        </p:spPr>
        <p:txBody>
          <a:bodyPr rtlCol="0">
            <a:noAutofit/>
          </a:bodyPr>
          <a:lstStyle/>
          <a:p>
            <a:pPr marL="0" indent="0" eaLnBrk="1" fontAlgn="auto" hangingPunct="1">
              <a:spcBef>
                <a:spcPts val="0"/>
              </a:spcBef>
              <a:spcAft>
                <a:spcPts val="0"/>
              </a:spcAft>
              <a:buNone/>
              <a:defRPr/>
            </a:pPr>
            <a:r>
              <a:rPr lang="en-US" sz="3600" i="1" kern="1000" dirty="0">
                <a:latin typeface="Gill Sans MT" panose="020B0502020104020203" pitchFamily="34" charset="0"/>
                <a:ea typeface="Tahoma" panose="020B0604030504040204" pitchFamily="34" charset="0"/>
                <a:cs typeface="Aparajita" panose="020B0604020202020204" pitchFamily="34" charset="0"/>
              </a:rPr>
              <a:t>To build more resilient and water secure Southern African communities and ecosystems through improved management of transboundary natural resources and increased access to safe drinking water and sanitation services.</a:t>
            </a:r>
            <a:endParaRPr lang="en-US" sz="3600" kern="1000" dirty="0">
              <a:solidFill>
                <a:srgbClr val="3A1D00"/>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55231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6000"/>
            <a:lum/>
          </a:blip>
          <a:srcRect/>
          <a:stretch>
            <a:fillRect l="-6000" r="-6000"/>
          </a:stretch>
        </a:blipFill>
        <a:effectLst/>
      </p:bgPr>
    </p:bg>
    <p:spTree>
      <p:nvGrpSpPr>
        <p:cNvPr id="1" name=""/>
        <p:cNvGrpSpPr/>
        <p:nvPr/>
      </p:nvGrpSpPr>
      <p:grpSpPr>
        <a:xfrm>
          <a:off x="0" y="0"/>
          <a:ext cx="0" cy="0"/>
          <a:chOff x="0" y="0"/>
          <a:chExt cx="0" cy="0"/>
        </a:xfrm>
      </p:grpSpPr>
      <p:sp>
        <p:nvSpPr>
          <p:cNvPr id="8194" name="Rectangle 16">
            <a:extLst>
              <a:ext uri="{FF2B5EF4-FFF2-40B4-BE49-F238E27FC236}">
                <a16:creationId xmlns:a16="http://schemas.microsoft.com/office/drawing/2014/main" id="{D860529E-5ADE-4ADE-B3EF-C9018A9ADBBE}"/>
              </a:ext>
            </a:extLst>
          </p:cNvPr>
          <p:cNvSpPr>
            <a:spLocks noGrp="1" noChangeArrowheads="1"/>
          </p:cNvSpPr>
          <p:nvPr>
            <p:ph type="title"/>
          </p:nvPr>
        </p:nvSpPr>
        <p:spPr>
          <a:xfrm>
            <a:off x="381000" y="152400"/>
            <a:ext cx="7696200" cy="1058360"/>
          </a:xfrm>
        </p:spPr>
        <p:txBody>
          <a:bodyPr rtlCol="0">
            <a:noAutofit/>
          </a:bodyPr>
          <a:lstStyle/>
          <a:p>
            <a:pPr eaLnBrk="1" fontAlgn="auto" hangingPunct="1">
              <a:spcAft>
                <a:spcPts val="0"/>
              </a:spcAft>
              <a:defRPr/>
            </a:pPr>
            <a:r>
              <a:rPr lang="en-US" altLang="en-US" sz="5400" b="1" dirty="0">
                <a:solidFill>
                  <a:srgbClr val="002F6C"/>
                </a:solidFill>
                <a:latin typeface="Gill Sans MT" panose="020B0502020104020203" pitchFamily="34" charset="0"/>
                <a:ea typeface="Verdana" panose="020B0604030504040204" pitchFamily="34" charset="0"/>
                <a:cs typeface="Verdana" panose="020B0604030504040204" pitchFamily="34" charset="0"/>
              </a:rPr>
              <a:t>Project Approach</a:t>
            </a:r>
          </a:p>
        </p:txBody>
      </p:sp>
      <p:sp>
        <p:nvSpPr>
          <p:cNvPr id="119825" name="Rectangle 17">
            <a:extLst>
              <a:ext uri="{FF2B5EF4-FFF2-40B4-BE49-F238E27FC236}">
                <a16:creationId xmlns:a16="http://schemas.microsoft.com/office/drawing/2014/main" id="{4CFB038B-47C9-49D5-9CEC-499DA455D7FE}"/>
              </a:ext>
            </a:extLst>
          </p:cNvPr>
          <p:cNvSpPr>
            <a:spLocks noGrp="1" noChangeArrowheads="1"/>
          </p:cNvSpPr>
          <p:nvPr>
            <p:ph idx="1"/>
          </p:nvPr>
        </p:nvSpPr>
        <p:spPr>
          <a:xfrm>
            <a:off x="1143000" y="1600200"/>
            <a:ext cx="6934200" cy="4114800"/>
          </a:xfrm>
          <a:solidFill>
            <a:schemeClr val="bg1">
              <a:alpha val="74000"/>
            </a:schemeClr>
          </a:solidFill>
          <a:ln>
            <a:noFill/>
          </a:ln>
        </p:spPr>
        <p:txBody>
          <a:bodyPr rtlCol="0">
            <a:normAutofit/>
          </a:bodyPr>
          <a:lstStyle/>
          <a:p>
            <a:pPr marL="0" indent="0" eaLnBrk="1" fontAlgn="auto" hangingPunct="1">
              <a:spcBef>
                <a:spcPts val="0"/>
              </a:spcBef>
              <a:spcAft>
                <a:spcPts val="0"/>
              </a:spcAft>
              <a:buNone/>
              <a:defRPr/>
            </a:pPr>
            <a:r>
              <a:rPr lang="en-US" sz="2200" kern="1000" dirty="0">
                <a:latin typeface="Gill Sans MT" panose="020B0502020104020203" pitchFamily="34" charset="0"/>
                <a:cs typeface="Arial" panose="020B0604020202020204" pitchFamily="34" charset="0"/>
              </a:rPr>
              <a:t>To achieve this objective, the Resilient Waters Program collaborates with regional institutions, including river basin organizations (RBOs) and </a:t>
            </a:r>
            <a:r>
              <a:rPr lang="en-US" sz="2200" kern="1000" dirty="0" err="1">
                <a:latin typeface="Gill Sans MT" panose="020B0502020104020203" pitchFamily="34" charset="0"/>
                <a:cs typeface="Arial" panose="020B0604020202020204" pitchFamily="34" charset="0"/>
              </a:rPr>
              <a:t>Transfrontier</a:t>
            </a:r>
            <a:r>
              <a:rPr lang="en-US" sz="2200" kern="1000" dirty="0">
                <a:latin typeface="Gill Sans MT" panose="020B0502020104020203" pitchFamily="34" charset="0"/>
                <a:cs typeface="Arial" panose="020B0604020202020204" pitchFamily="34" charset="0"/>
              </a:rPr>
              <a:t> Conservation Areas (TFCAs), national governments, and communities to:</a:t>
            </a:r>
          </a:p>
          <a:p>
            <a:pPr eaLnBrk="1" fontAlgn="auto" hangingPunct="1">
              <a:spcBef>
                <a:spcPts val="0"/>
              </a:spcBef>
              <a:spcAft>
                <a:spcPts val="0"/>
              </a:spcAft>
              <a:buFont typeface="Symbol" panose="05050102010706020507" pitchFamily="18" charset="2"/>
              <a:buChar char=""/>
              <a:defRPr/>
            </a:pPr>
            <a:endParaRPr lang="en-US" sz="2200" kern="1000" dirty="0">
              <a:latin typeface="Gill Sans MT" panose="020B0502020104020203" pitchFamily="34" charset="0"/>
              <a:cs typeface="Arial" panose="020B0604020202020204" pitchFamily="34" charset="0"/>
            </a:endParaRPr>
          </a:p>
          <a:p>
            <a:pPr eaLnBrk="1" fontAlgn="auto" hangingPunct="1">
              <a:spcBef>
                <a:spcPts val="0"/>
              </a:spcBef>
              <a:spcAft>
                <a:spcPts val="0"/>
              </a:spcAft>
              <a:defRPr/>
            </a:pPr>
            <a:r>
              <a:rPr lang="en-US" sz="2200" b="1" kern="1000" dirty="0">
                <a:latin typeface="Gill Sans MT" panose="020B0502020104020203" pitchFamily="34" charset="0"/>
                <a:cs typeface="Arial" panose="020B0604020202020204" pitchFamily="34" charset="0"/>
              </a:rPr>
              <a:t>Enhance cooperation</a:t>
            </a:r>
          </a:p>
          <a:p>
            <a:pPr eaLnBrk="1" fontAlgn="auto" hangingPunct="1">
              <a:spcBef>
                <a:spcPts val="0"/>
              </a:spcBef>
              <a:spcAft>
                <a:spcPts val="0"/>
              </a:spcAft>
              <a:buFont typeface="Symbol" panose="05050102010706020507" pitchFamily="18" charset="2"/>
              <a:buChar char=""/>
              <a:defRPr/>
            </a:pPr>
            <a:endParaRPr lang="en-US" sz="2200" kern="1000" dirty="0">
              <a:latin typeface="Gill Sans MT" panose="020B0502020104020203" pitchFamily="34" charset="0"/>
              <a:cs typeface="Arial" panose="020B0604020202020204" pitchFamily="34" charset="0"/>
            </a:endParaRPr>
          </a:p>
          <a:p>
            <a:pPr eaLnBrk="1" fontAlgn="auto" hangingPunct="1">
              <a:spcBef>
                <a:spcPts val="0"/>
              </a:spcBef>
              <a:spcAft>
                <a:spcPts val="0"/>
              </a:spcAft>
              <a:defRPr/>
            </a:pPr>
            <a:r>
              <a:rPr lang="en-US" sz="2200" b="1" kern="1000" dirty="0">
                <a:latin typeface="Gill Sans MT" panose="020B0502020104020203" pitchFamily="34" charset="0"/>
                <a:cs typeface="Arial" panose="020B0604020202020204" pitchFamily="34" charset="0"/>
              </a:rPr>
              <a:t>Enhance capacity</a:t>
            </a:r>
          </a:p>
          <a:p>
            <a:pPr eaLnBrk="1" fontAlgn="auto" hangingPunct="1">
              <a:spcBef>
                <a:spcPts val="0"/>
              </a:spcBef>
              <a:spcAft>
                <a:spcPts val="0"/>
              </a:spcAft>
              <a:defRPr/>
            </a:pPr>
            <a:endParaRPr lang="en-US" sz="2200" b="1" kern="1000" dirty="0">
              <a:latin typeface="Gill Sans MT" panose="020B0502020104020203" pitchFamily="34" charset="0"/>
              <a:cs typeface="Arial" panose="020B0604020202020204" pitchFamily="34" charset="0"/>
            </a:endParaRPr>
          </a:p>
          <a:p>
            <a:pPr eaLnBrk="1" fontAlgn="auto" hangingPunct="1">
              <a:spcBef>
                <a:spcPts val="0"/>
              </a:spcBef>
              <a:spcAft>
                <a:spcPts val="0"/>
              </a:spcAft>
              <a:defRPr/>
            </a:pPr>
            <a:r>
              <a:rPr lang="en-US" sz="2200" b="1" kern="1000" dirty="0">
                <a:latin typeface="Gill Sans MT" panose="020B0502020104020203" pitchFamily="34" charset="0"/>
                <a:cs typeface="Arial" panose="020B0604020202020204" pitchFamily="34" charset="0"/>
              </a:rPr>
              <a:t>Leverage partnership opportunities, and </a:t>
            </a:r>
          </a:p>
          <a:p>
            <a:pPr eaLnBrk="1" fontAlgn="auto" hangingPunct="1">
              <a:spcBef>
                <a:spcPts val="0"/>
              </a:spcBef>
              <a:spcAft>
                <a:spcPts val="0"/>
              </a:spcAft>
              <a:defRPr/>
            </a:pPr>
            <a:endParaRPr lang="en-US" sz="2200" b="1" kern="1000" dirty="0">
              <a:latin typeface="Gill Sans MT" panose="020B0502020104020203" pitchFamily="34" charset="0"/>
              <a:cs typeface="Arial" panose="020B0604020202020204" pitchFamily="34" charset="0"/>
            </a:endParaRPr>
          </a:p>
          <a:p>
            <a:pPr eaLnBrk="1" fontAlgn="auto" hangingPunct="1">
              <a:spcBef>
                <a:spcPts val="0"/>
              </a:spcBef>
              <a:spcAft>
                <a:spcPts val="0"/>
              </a:spcAft>
              <a:defRPr/>
            </a:pPr>
            <a:r>
              <a:rPr lang="en-US" sz="2200" b="1" kern="1000" dirty="0">
                <a:latin typeface="Gill Sans MT" panose="020B0502020104020203" pitchFamily="34" charset="0"/>
                <a:cs typeface="Arial" panose="020B0604020202020204" pitchFamily="34" charset="0"/>
              </a:rPr>
              <a:t>Monitoring, evaluation and learning. </a:t>
            </a:r>
            <a:endParaRPr lang="en-ZA" sz="2200" b="1" kern="1000" dirty="0">
              <a:latin typeface="Gill Sans MT" panose="020B0502020104020203" pitchFamily="34" charset="0"/>
              <a:cs typeface="Arial" panose="020B0604020202020204" pitchFamily="34" charset="0"/>
            </a:endParaRPr>
          </a:p>
          <a:p>
            <a:pPr marL="0" indent="0" eaLnBrk="1" fontAlgn="auto" hangingPunct="1">
              <a:spcBef>
                <a:spcPts val="0"/>
              </a:spcBef>
              <a:spcAft>
                <a:spcPts val="0"/>
              </a:spcAft>
              <a:buNone/>
              <a:defRPr/>
            </a:pPr>
            <a:endParaRPr lang="en-US" sz="1500" kern="1000" dirty="0">
              <a:solidFill>
                <a:schemeClr val="bg1"/>
              </a:solidFill>
              <a:latin typeface="Arial (Body)"/>
              <a:cs typeface="Arial" panose="020B0604020202020204" pitchFamily="34" charset="0"/>
            </a:endParaRPr>
          </a:p>
          <a:p>
            <a:pPr eaLnBrk="1" fontAlgn="auto" hangingPunct="1">
              <a:spcBef>
                <a:spcPts val="0"/>
              </a:spcBef>
              <a:spcAft>
                <a:spcPts val="0"/>
              </a:spcAft>
              <a:buFont typeface="Symbol" panose="05050102010706020507" pitchFamily="18" charset="2"/>
              <a:buChar char=""/>
              <a:defRPr/>
            </a:pPr>
            <a:endParaRPr lang="en-US" sz="1500" kern="1000" dirty="0">
              <a:latin typeface="Arial (Body)"/>
              <a:cs typeface="Arial" panose="020B0604020202020204" pitchFamily="34" charset="0"/>
            </a:endParaRPr>
          </a:p>
        </p:txBody>
      </p:sp>
    </p:spTree>
    <p:extLst>
      <p:ext uri="{BB962C8B-B14F-4D97-AF65-F5344CB8AC3E}">
        <p14:creationId xmlns:p14="http://schemas.microsoft.com/office/powerpoint/2010/main" val="164089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Rectangle 16">
            <a:extLst>
              <a:ext uri="{FF2B5EF4-FFF2-40B4-BE49-F238E27FC236}">
                <a16:creationId xmlns:a16="http://schemas.microsoft.com/office/drawing/2014/main" id="{D860529E-5ADE-4ADE-B3EF-C9018A9ADBBE}"/>
              </a:ext>
            </a:extLst>
          </p:cNvPr>
          <p:cNvSpPr>
            <a:spLocks noGrp="1" noChangeArrowheads="1"/>
          </p:cNvSpPr>
          <p:nvPr>
            <p:ph type="title"/>
          </p:nvPr>
        </p:nvSpPr>
        <p:spPr>
          <a:xfrm>
            <a:off x="285750" y="457200"/>
            <a:ext cx="8172450" cy="1143000"/>
          </a:xfrm>
        </p:spPr>
        <p:txBody>
          <a:bodyPr rtlCol="0">
            <a:noAutofit/>
          </a:bodyPr>
          <a:lstStyle/>
          <a:p>
            <a:pPr eaLnBrk="1" fontAlgn="auto" hangingPunct="1">
              <a:spcAft>
                <a:spcPts val="0"/>
              </a:spcAft>
              <a:defRPr/>
            </a:pPr>
            <a:r>
              <a:rPr lang="en-US" altLang="en-US" sz="5400" b="1" dirty="0">
                <a:solidFill>
                  <a:srgbClr val="A7C6ED"/>
                </a:solidFill>
                <a:latin typeface="Gill Sans MT" panose="020B0502020104020203" pitchFamily="34" charset="0"/>
                <a:ea typeface="Verdana" panose="020B0604030504040204" pitchFamily="34" charset="0"/>
                <a:cs typeface="Verdana" panose="020B0604030504040204" pitchFamily="34" charset="0"/>
              </a:rPr>
              <a:t>Integrated Components</a:t>
            </a:r>
          </a:p>
        </p:txBody>
      </p:sp>
      <p:sp>
        <p:nvSpPr>
          <p:cNvPr id="119825" name="Rectangle 17">
            <a:extLst>
              <a:ext uri="{FF2B5EF4-FFF2-40B4-BE49-F238E27FC236}">
                <a16:creationId xmlns:a16="http://schemas.microsoft.com/office/drawing/2014/main" id="{4CFB038B-47C9-49D5-9CEC-499DA455D7FE}"/>
              </a:ext>
            </a:extLst>
          </p:cNvPr>
          <p:cNvSpPr>
            <a:spLocks noGrp="1" noChangeArrowheads="1"/>
          </p:cNvSpPr>
          <p:nvPr>
            <p:ph idx="1"/>
          </p:nvPr>
        </p:nvSpPr>
        <p:spPr>
          <a:xfrm>
            <a:off x="285750" y="1981200"/>
            <a:ext cx="8286750" cy="3867150"/>
          </a:xfrm>
        </p:spPr>
        <p:txBody>
          <a:bodyPr rtlCol="0">
            <a:normAutofit/>
          </a:bodyPr>
          <a:lstStyle/>
          <a:p>
            <a:pPr eaLnBrk="1" fontAlgn="auto" hangingPunct="1">
              <a:spcBef>
                <a:spcPts val="0"/>
              </a:spcBef>
              <a:spcAft>
                <a:spcPts val="0"/>
              </a:spcAft>
              <a:buFont typeface="Symbol" panose="05050102010706020507" pitchFamily="18" charset="2"/>
              <a:buChar char=""/>
              <a:defRPr/>
            </a:pPr>
            <a:r>
              <a:rPr lang="en-ZA" sz="2000" kern="1000" dirty="0">
                <a:solidFill>
                  <a:schemeClr val="bg2">
                    <a:lumMod val="25000"/>
                  </a:schemeClr>
                </a:solidFill>
                <a:latin typeface="Arial (Body)"/>
                <a:cs typeface="Arial" panose="020B0604020202020204" pitchFamily="34" charset="0"/>
              </a:rPr>
              <a:t>Management and security of transboundary water resources in selected river basins improved </a:t>
            </a:r>
          </a:p>
          <a:p>
            <a:pPr eaLnBrk="1" fontAlgn="auto" hangingPunct="1">
              <a:spcBef>
                <a:spcPts val="0"/>
              </a:spcBef>
              <a:spcAft>
                <a:spcPts val="0"/>
              </a:spcAft>
              <a:buFont typeface="Symbol" panose="05050102010706020507" pitchFamily="18" charset="2"/>
              <a:buChar char=""/>
              <a:defRPr/>
            </a:pPr>
            <a:endParaRPr lang="en-ZA" sz="2000" kern="1000" dirty="0">
              <a:solidFill>
                <a:schemeClr val="bg2">
                  <a:lumMod val="25000"/>
                </a:schemeClr>
              </a:solidFill>
              <a:latin typeface="Arial (Body)"/>
              <a:cs typeface="Arial" panose="020B0604020202020204" pitchFamily="34" charset="0"/>
            </a:endParaRPr>
          </a:p>
          <a:p>
            <a:pPr eaLnBrk="1" fontAlgn="auto" hangingPunct="1">
              <a:spcBef>
                <a:spcPts val="0"/>
              </a:spcBef>
              <a:spcAft>
                <a:spcPts val="0"/>
              </a:spcAft>
              <a:buFont typeface="Symbol" panose="05050102010706020507" pitchFamily="18" charset="2"/>
              <a:buChar char=""/>
              <a:defRPr/>
            </a:pPr>
            <a:r>
              <a:rPr lang="en-ZA" sz="2000" kern="1000" dirty="0">
                <a:solidFill>
                  <a:schemeClr val="bg2">
                    <a:lumMod val="25000"/>
                  </a:schemeClr>
                </a:solidFill>
                <a:latin typeface="Arial (Body)"/>
                <a:cs typeface="Arial" panose="020B0604020202020204" pitchFamily="34" charset="0"/>
              </a:rPr>
              <a:t>Access to safe, sustainable drinking water and sanitation services in selected areas increased;</a:t>
            </a:r>
          </a:p>
          <a:p>
            <a:pPr eaLnBrk="1" fontAlgn="auto" hangingPunct="1">
              <a:spcBef>
                <a:spcPts val="0"/>
              </a:spcBef>
              <a:spcAft>
                <a:spcPts val="0"/>
              </a:spcAft>
              <a:buFont typeface="Symbol" panose="05050102010706020507" pitchFamily="18" charset="2"/>
              <a:buChar char=""/>
              <a:defRPr/>
            </a:pPr>
            <a:endParaRPr lang="en-ZA" sz="2000" kern="1000" dirty="0">
              <a:solidFill>
                <a:schemeClr val="bg2">
                  <a:lumMod val="25000"/>
                </a:schemeClr>
              </a:solidFill>
              <a:latin typeface="Arial (Body)"/>
              <a:cs typeface="Arial" panose="020B0604020202020204" pitchFamily="34" charset="0"/>
            </a:endParaRPr>
          </a:p>
          <a:p>
            <a:pPr eaLnBrk="1" fontAlgn="auto" hangingPunct="1">
              <a:spcBef>
                <a:spcPts val="0"/>
              </a:spcBef>
              <a:spcAft>
                <a:spcPts val="0"/>
              </a:spcAft>
              <a:buFont typeface="Symbol" panose="05050102010706020507" pitchFamily="18" charset="2"/>
              <a:buChar char=""/>
              <a:defRPr/>
            </a:pPr>
            <a:r>
              <a:rPr lang="en-ZA" sz="2000" kern="1000" dirty="0">
                <a:solidFill>
                  <a:schemeClr val="bg2">
                    <a:lumMod val="25000"/>
                  </a:schemeClr>
                </a:solidFill>
                <a:latin typeface="Arial (Body)"/>
                <a:cs typeface="Arial" panose="020B0604020202020204" pitchFamily="34" charset="0"/>
              </a:rPr>
              <a:t>The ability of key institutions and targeted communities to adapt to the impacts of change strengthened; and</a:t>
            </a:r>
          </a:p>
          <a:p>
            <a:pPr eaLnBrk="1" fontAlgn="auto" hangingPunct="1">
              <a:spcBef>
                <a:spcPts val="0"/>
              </a:spcBef>
              <a:spcAft>
                <a:spcPts val="0"/>
              </a:spcAft>
              <a:buFont typeface="Symbol" panose="05050102010706020507" pitchFamily="18" charset="2"/>
              <a:buChar char=""/>
              <a:defRPr/>
            </a:pPr>
            <a:endParaRPr lang="en-ZA" sz="2000" kern="1000" dirty="0">
              <a:solidFill>
                <a:schemeClr val="bg2">
                  <a:lumMod val="25000"/>
                </a:schemeClr>
              </a:solidFill>
              <a:latin typeface="Arial (Body)"/>
              <a:cs typeface="Arial" panose="020B0604020202020204" pitchFamily="34" charset="0"/>
            </a:endParaRPr>
          </a:p>
          <a:p>
            <a:pPr eaLnBrk="1" fontAlgn="auto" hangingPunct="1">
              <a:spcBef>
                <a:spcPts val="0"/>
              </a:spcBef>
              <a:spcAft>
                <a:spcPts val="0"/>
              </a:spcAft>
              <a:buFont typeface="Symbol" panose="05050102010706020507" pitchFamily="18" charset="2"/>
              <a:buChar char=""/>
              <a:defRPr/>
            </a:pPr>
            <a:r>
              <a:rPr lang="en-ZA" sz="2000" kern="1000" dirty="0">
                <a:solidFill>
                  <a:schemeClr val="bg2">
                    <a:lumMod val="25000"/>
                  </a:schemeClr>
                </a:solidFill>
                <a:latin typeface="Arial (Body)"/>
                <a:cs typeface="Arial" panose="020B0604020202020204" pitchFamily="34" charset="0"/>
              </a:rPr>
              <a:t>The conservation of biodiversity and ecosystem services in key areas in Southern Africa improved </a:t>
            </a:r>
          </a:p>
          <a:p>
            <a:pPr lvl="1" eaLnBrk="1" fontAlgn="auto" hangingPunct="1">
              <a:spcBef>
                <a:spcPts val="0"/>
              </a:spcBef>
              <a:spcAft>
                <a:spcPts val="0"/>
              </a:spcAft>
              <a:buFont typeface="Symbol" panose="05050102010706020507" pitchFamily="18" charset="2"/>
              <a:buChar char=""/>
              <a:defRPr/>
            </a:pPr>
            <a:r>
              <a:rPr lang="en-US" sz="2000" kern="1000" dirty="0">
                <a:solidFill>
                  <a:schemeClr val="bg1"/>
                </a:solidFill>
                <a:latin typeface="Arial (Body)"/>
                <a:cs typeface="Arial" panose="020B0604020202020204" pitchFamily="34" charset="0"/>
              </a:rPr>
              <a:t>sustainable resource management.</a:t>
            </a:r>
          </a:p>
          <a:p>
            <a:pPr lvl="1" eaLnBrk="1" fontAlgn="auto" hangingPunct="1">
              <a:spcBef>
                <a:spcPts val="0"/>
              </a:spcBef>
              <a:spcAft>
                <a:spcPts val="0"/>
              </a:spcAft>
              <a:buFont typeface="Symbol" panose="05050102010706020507" pitchFamily="18" charset="2"/>
              <a:buChar char=""/>
              <a:defRPr/>
            </a:pPr>
            <a:endParaRPr lang="en-US" sz="1200" kern="1000" dirty="0">
              <a:latin typeface="Arial (Body)"/>
              <a:cs typeface="Arial" panose="020B0604020202020204" pitchFamily="34" charset="0"/>
            </a:endParaRPr>
          </a:p>
        </p:txBody>
      </p:sp>
    </p:spTree>
    <p:extLst>
      <p:ext uri="{BB962C8B-B14F-4D97-AF65-F5344CB8AC3E}">
        <p14:creationId xmlns:p14="http://schemas.microsoft.com/office/powerpoint/2010/main" val="253383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6">
            <a:extLst>
              <a:ext uri="{FF2B5EF4-FFF2-40B4-BE49-F238E27FC236}">
                <a16:creationId xmlns:a16="http://schemas.microsoft.com/office/drawing/2014/main" id="{9496BD0A-896F-44D6-8B70-6C53E451D34D}"/>
              </a:ext>
            </a:extLst>
          </p:cNvPr>
          <p:cNvSpPr>
            <a:spLocks noGrp="1" noChangeArrowheads="1"/>
          </p:cNvSpPr>
          <p:nvPr>
            <p:ph type="title"/>
          </p:nvPr>
        </p:nvSpPr>
        <p:spPr>
          <a:xfrm>
            <a:off x="14111" y="381000"/>
            <a:ext cx="8153400" cy="715566"/>
          </a:xfrm>
        </p:spPr>
        <p:txBody>
          <a:bodyPr rtlCol="0">
            <a:noAutofit/>
          </a:bodyPr>
          <a:lstStyle/>
          <a:p>
            <a:pPr eaLnBrk="1" fontAlgn="auto" hangingPunct="1">
              <a:spcAft>
                <a:spcPts val="0"/>
              </a:spcAft>
              <a:defRPr/>
            </a:pPr>
            <a:r>
              <a:rPr lang="en-US" altLang="en-US" sz="5400" b="1" dirty="0">
                <a:solidFill>
                  <a:srgbClr val="A7C6ED"/>
                </a:solidFill>
                <a:latin typeface="Gill Sans MT" panose="020B0502020104020203" pitchFamily="34" charset="0"/>
                <a:ea typeface="Verdana" panose="020B0604030504040204" pitchFamily="34" charset="0"/>
                <a:cs typeface="Verdana" panose="020B0604030504040204" pitchFamily="34" charset="0"/>
              </a:rPr>
              <a:t> Conceptual Framework</a:t>
            </a:r>
          </a:p>
        </p:txBody>
      </p:sp>
      <p:pic>
        <p:nvPicPr>
          <p:cNvPr id="2" name="Picture 1">
            <a:extLst>
              <a:ext uri="{FF2B5EF4-FFF2-40B4-BE49-F238E27FC236}">
                <a16:creationId xmlns:a16="http://schemas.microsoft.com/office/drawing/2014/main" id="{59DB747D-3427-4048-8350-3A055C82EC41}"/>
              </a:ext>
            </a:extLst>
          </p:cNvPr>
          <p:cNvPicPr>
            <a:picLocks noChangeAspect="1"/>
          </p:cNvPicPr>
          <p:nvPr/>
        </p:nvPicPr>
        <p:blipFill>
          <a:blip r:embed="rId3"/>
          <a:stretch>
            <a:fillRect/>
          </a:stretch>
        </p:blipFill>
        <p:spPr>
          <a:xfrm>
            <a:off x="1233311" y="1083671"/>
            <a:ext cx="6934200" cy="5745479"/>
          </a:xfrm>
          <a:prstGeom prst="rect">
            <a:avLst/>
          </a:prstGeom>
        </p:spPr>
      </p:pic>
    </p:spTree>
    <p:extLst>
      <p:ext uri="{BB962C8B-B14F-4D97-AF65-F5344CB8AC3E}">
        <p14:creationId xmlns:p14="http://schemas.microsoft.com/office/powerpoint/2010/main" val="3154576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11BF09A-161F-44D7-8B74-40DA527C6008}"/>
              </a:ext>
            </a:extLst>
          </p:cNvPr>
          <p:cNvSpPr>
            <a:spLocks noGrp="1" noChangeArrowheads="1"/>
          </p:cNvSpPr>
          <p:nvPr>
            <p:ph type="title"/>
          </p:nvPr>
        </p:nvSpPr>
        <p:spPr>
          <a:xfrm>
            <a:off x="381000" y="685800"/>
            <a:ext cx="8534400" cy="45719"/>
          </a:xfrm>
        </p:spPr>
        <p:txBody>
          <a:bodyPr rtlCol="0">
            <a:noAutofit/>
          </a:bodyPr>
          <a:lstStyle/>
          <a:p>
            <a:pPr eaLnBrk="1" fontAlgn="auto" hangingPunct="1">
              <a:spcAft>
                <a:spcPts val="0"/>
              </a:spcAft>
              <a:defRPr/>
            </a:pPr>
            <a:r>
              <a:rPr lang="en-US" altLang="en-US" sz="5400" b="1" dirty="0">
                <a:solidFill>
                  <a:srgbClr val="A7C6ED"/>
                </a:solidFill>
                <a:latin typeface="Gill Sans MT" panose="020B0502020104020203" pitchFamily="34" charset="0"/>
                <a:ea typeface="Verdana" panose="020B0604030504040204" pitchFamily="34" charset="0"/>
                <a:cs typeface="Verdana" panose="020B0604030504040204" pitchFamily="34" charset="0"/>
              </a:rPr>
              <a:t>Presence and Priority Intervention Areas</a:t>
            </a:r>
          </a:p>
        </p:txBody>
      </p:sp>
      <p:pic>
        <p:nvPicPr>
          <p:cNvPr id="46083" name="Content Placeholder 6">
            <a:extLst>
              <a:ext uri="{FF2B5EF4-FFF2-40B4-BE49-F238E27FC236}">
                <a16:creationId xmlns:a16="http://schemas.microsoft.com/office/drawing/2014/main" id="{FFF3F96F-3532-4DB4-806C-0D4CF4E7C377}"/>
              </a:ext>
            </a:extLst>
          </p:cNvPr>
          <p:cNvPicPr>
            <a:picLocks noGrp="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371600"/>
            <a:ext cx="7924800" cy="5298824"/>
          </a:xfrm>
        </p:spPr>
      </p:pic>
    </p:spTree>
    <p:extLst>
      <p:ext uri="{BB962C8B-B14F-4D97-AF65-F5344CB8AC3E}">
        <p14:creationId xmlns:p14="http://schemas.microsoft.com/office/powerpoint/2010/main" val="295740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11BF09A-161F-44D7-8B74-40DA527C6008}"/>
              </a:ext>
            </a:extLst>
          </p:cNvPr>
          <p:cNvSpPr>
            <a:spLocks noGrp="1" noChangeArrowheads="1"/>
          </p:cNvSpPr>
          <p:nvPr>
            <p:ph type="title"/>
          </p:nvPr>
        </p:nvSpPr>
        <p:spPr>
          <a:xfrm>
            <a:off x="304800" y="685800"/>
            <a:ext cx="8534400" cy="45719"/>
          </a:xfrm>
        </p:spPr>
        <p:txBody>
          <a:bodyPr rtlCol="0">
            <a:noAutofit/>
          </a:bodyPr>
          <a:lstStyle/>
          <a:p>
            <a:pPr eaLnBrk="1" fontAlgn="auto" hangingPunct="1">
              <a:spcAft>
                <a:spcPts val="0"/>
              </a:spcAft>
              <a:defRPr/>
            </a:pPr>
            <a:r>
              <a:rPr lang="en-US" altLang="en-US" sz="5400" b="1" dirty="0">
                <a:solidFill>
                  <a:srgbClr val="A7C6ED"/>
                </a:solidFill>
                <a:latin typeface="Gill Sans MT" panose="020B0502020104020203" pitchFamily="34" charset="0"/>
                <a:ea typeface="Verdana" panose="020B0604030504040204" pitchFamily="34" charset="0"/>
                <a:cs typeface="Verdana" panose="020B0604030504040204" pitchFamily="34" charset="0"/>
              </a:rPr>
              <a:t>Okavango Program Footprint</a:t>
            </a:r>
          </a:p>
        </p:txBody>
      </p:sp>
      <p:pic>
        <p:nvPicPr>
          <p:cNvPr id="46083" name="Content Placeholder 6">
            <a:extLst>
              <a:ext uri="{FF2B5EF4-FFF2-40B4-BE49-F238E27FC236}">
                <a16:creationId xmlns:a16="http://schemas.microsoft.com/office/drawing/2014/main" id="{FFF3F96F-3532-4DB4-806C-0D4CF4E7C377}"/>
              </a:ext>
            </a:extLst>
          </p:cNvPr>
          <p:cNvPicPr>
            <a:picLocks noGrp="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8650" y="1497070"/>
            <a:ext cx="7886700" cy="5270536"/>
          </a:xfrm>
        </p:spPr>
      </p:pic>
    </p:spTree>
    <p:extLst>
      <p:ext uri="{BB962C8B-B14F-4D97-AF65-F5344CB8AC3E}">
        <p14:creationId xmlns:p14="http://schemas.microsoft.com/office/powerpoint/2010/main" val="419713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11BF09A-161F-44D7-8B74-40DA527C6008}"/>
              </a:ext>
            </a:extLst>
          </p:cNvPr>
          <p:cNvSpPr>
            <a:spLocks noGrp="1" noChangeArrowheads="1"/>
          </p:cNvSpPr>
          <p:nvPr>
            <p:ph type="title"/>
          </p:nvPr>
        </p:nvSpPr>
        <p:spPr>
          <a:xfrm>
            <a:off x="304800" y="685800"/>
            <a:ext cx="8534400" cy="45719"/>
          </a:xfrm>
        </p:spPr>
        <p:txBody>
          <a:bodyPr rtlCol="0">
            <a:noAutofit/>
          </a:bodyPr>
          <a:lstStyle/>
          <a:p>
            <a:pPr eaLnBrk="1" fontAlgn="auto" hangingPunct="1">
              <a:spcAft>
                <a:spcPts val="0"/>
              </a:spcAft>
              <a:defRPr/>
            </a:pPr>
            <a:r>
              <a:rPr lang="en-US" altLang="en-US" sz="5400" b="1" dirty="0">
                <a:solidFill>
                  <a:srgbClr val="A7C6ED"/>
                </a:solidFill>
                <a:latin typeface="Gill Sans MT" panose="020B0502020104020203" pitchFamily="34" charset="0"/>
                <a:ea typeface="Verdana" panose="020B0604030504040204" pitchFamily="34" charset="0"/>
                <a:cs typeface="Verdana" panose="020B0604030504040204" pitchFamily="34" charset="0"/>
              </a:rPr>
              <a:t>Limpopo Program Footprint</a:t>
            </a:r>
          </a:p>
        </p:txBody>
      </p:sp>
      <p:pic>
        <p:nvPicPr>
          <p:cNvPr id="5" name="Content Placeholder 4" descr="A picture containing text, map&#10;&#10;Description generated with very high confidence">
            <a:extLst>
              <a:ext uri="{FF2B5EF4-FFF2-40B4-BE49-F238E27FC236}">
                <a16:creationId xmlns:a16="http://schemas.microsoft.com/office/drawing/2014/main" id="{5BE49CE1-0F5D-48C4-AF80-29DF0A9C4BF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5800" y="1466379"/>
            <a:ext cx="7543800" cy="5311600"/>
          </a:xfrm>
        </p:spPr>
      </p:pic>
    </p:spTree>
    <p:extLst>
      <p:ext uri="{BB962C8B-B14F-4D97-AF65-F5344CB8AC3E}">
        <p14:creationId xmlns:p14="http://schemas.microsoft.com/office/powerpoint/2010/main" val="302580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6">
            <a:extLst>
              <a:ext uri="{FF2B5EF4-FFF2-40B4-BE49-F238E27FC236}">
                <a16:creationId xmlns:a16="http://schemas.microsoft.com/office/drawing/2014/main" id="{9496BD0A-896F-44D6-8B70-6C53E451D34D}"/>
              </a:ext>
            </a:extLst>
          </p:cNvPr>
          <p:cNvSpPr>
            <a:spLocks noGrp="1" noChangeArrowheads="1"/>
          </p:cNvSpPr>
          <p:nvPr>
            <p:ph type="title"/>
          </p:nvPr>
        </p:nvSpPr>
        <p:spPr>
          <a:xfrm>
            <a:off x="228600" y="609600"/>
            <a:ext cx="8784976" cy="684614"/>
          </a:xfrm>
        </p:spPr>
        <p:txBody>
          <a:bodyPr rtlCol="0">
            <a:noAutofit/>
          </a:bodyPr>
          <a:lstStyle/>
          <a:p>
            <a:pPr eaLnBrk="1" fontAlgn="auto" hangingPunct="1">
              <a:spcAft>
                <a:spcPts val="0"/>
              </a:spcAft>
              <a:defRPr/>
            </a:pPr>
            <a:r>
              <a:rPr lang="en-US" altLang="en-US" sz="5400" b="1" dirty="0">
                <a:solidFill>
                  <a:srgbClr val="A7C6ED"/>
                </a:solidFill>
                <a:latin typeface="Gill Sans MT" panose="020B0502020104020203" pitchFamily="34" charset="0"/>
                <a:ea typeface="Verdana" panose="020B0604030504040204" pitchFamily="34" charset="0"/>
                <a:cs typeface="Verdana" panose="020B0604030504040204" pitchFamily="34" charset="0"/>
              </a:rPr>
              <a:t>Biodiversity Activities in the KAZA</a:t>
            </a:r>
          </a:p>
        </p:txBody>
      </p:sp>
      <p:sp>
        <p:nvSpPr>
          <p:cNvPr id="10243" name="Rectangle 17">
            <a:extLst>
              <a:ext uri="{FF2B5EF4-FFF2-40B4-BE49-F238E27FC236}">
                <a16:creationId xmlns:a16="http://schemas.microsoft.com/office/drawing/2014/main" id="{8477E503-BDB0-434E-AE53-49D5C2B775AF}"/>
              </a:ext>
            </a:extLst>
          </p:cNvPr>
          <p:cNvSpPr>
            <a:spLocks noGrp="1" noChangeArrowheads="1"/>
          </p:cNvSpPr>
          <p:nvPr>
            <p:ph idx="1"/>
          </p:nvPr>
        </p:nvSpPr>
        <p:spPr>
          <a:xfrm>
            <a:off x="354849" y="1676400"/>
            <a:ext cx="8382000" cy="5383530"/>
          </a:xfrm>
        </p:spPr>
        <p:txBody>
          <a:bodyPr rtlCol="0">
            <a:normAutofit/>
          </a:bodyPr>
          <a:lstStyle/>
          <a:p>
            <a:pPr marL="0" indent="0" eaLnBrk="1" fontAlgn="auto" hangingPunct="1">
              <a:spcAft>
                <a:spcPts val="0"/>
              </a:spcAft>
              <a:buNone/>
              <a:defRPr/>
            </a:pPr>
            <a:r>
              <a:rPr lang="en-US" sz="2000" b="1" dirty="0">
                <a:solidFill>
                  <a:schemeClr val="bg2">
                    <a:lumMod val="25000"/>
                  </a:schemeClr>
                </a:solidFill>
                <a:latin typeface="Gill Sans MT" panose="020B0502020104020203" pitchFamily="34" charset="0"/>
              </a:rPr>
              <a:t>Support biodiversity and ecosystem monitoring </a:t>
            </a:r>
          </a:p>
          <a:p>
            <a:pPr lvl="1" eaLnBrk="1" fontAlgn="auto" hangingPunct="1">
              <a:spcAft>
                <a:spcPts val="0"/>
              </a:spcAft>
              <a:defRPr/>
            </a:pPr>
            <a:r>
              <a:rPr lang="en-US" sz="2000" dirty="0">
                <a:solidFill>
                  <a:schemeClr val="bg2">
                    <a:lumMod val="25000"/>
                  </a:schemeClr>
                </a:solidFill>
                <a:latin typeface="Gill Sans MT" panose="020B0502020104020203" pitchFamily="34" charset="0"/>
              </a:rPr>
              <a:t>Expand initiatives and institutionalization of the Wildlife Monitoring System</a:t>
            </a:r>
          </a:p>
          <a:p>
            <a:pPr lvl="1" eaLnBrk="1" fontAlgn="auto" hangingPunct="1">
              <a:spcAft>
                <a:spcPts val="0"/>
              </a:spcAft>
              <a:defRPr/>
            </a:pPr>
            <a:r>
              <a:rPr lang="en-US" sz="2000" dirty="0">
                <a:solidFill>
                  <a:schemeClr val="bg2">
                    <a:lumMod val="25000"/>
                  </a:schemeClr>
                </a:solidFill>
                <a:latin typeface="Gill Sans MT" panose="020B0502020104020203" pitchFamily="34" charset="0"/>
              </a:rPr>
              <a:t>Conduct first basin-level monitoring and joint survey, including biological monitoring, in collaboration with EU, UNDP-GEF,  and KAZA </a:t>
            </a:r>
          </a:p>
          <a:p>
            <a:pPr marL="0" indent="0" eaLnBrk="1" fontAlgn="auto" hangingPunct="1">
              <a:spcAft>
                <a:spcPts val="0"/>
              </a:spcAft>
              <a:buNone/>
              <a:defRPr/>
            </a:pPr>
            <a:r>
              <a:rPr lang="en-US" sz="2000" b="1" dirty="0">
                <a:solidFill>
                  <a:schemeClr val="bg2">
                    <a:lumMod val="25000"/>
                  </a:schemeClr>
                </a:solidFill>
                <a:latin typeface="Gill Sans MT" panose="020B0502020104020203" pitchFamily="34" charset="0"/>
              </a:rPr>
              <a:t>Provide technical assistance for management of critical habitats, including those projected to be most affected by climate change </a:t>
            </a:r>
          </a:p>
          <a:p>
            <a:pPr lvl="1" eaLnBrk="1" fontAlgn="auto" hangingPunct="1">
              <a:spcAft>
                <a:spcPts val="0"/>
              </a:spcAft>
              <a:defRPr/>
            </a:pPr>
            <a:r>
              <a:rPr lang="en-US" sz="2000" dirty="0">
                <a:solidFill>
                  <a:schemeClr val="bg2">
                    <a:lumMod val="25000"/>
                  </a:schemeClr>
                </a:solidFill>
                <a:latin typeface="Gill Sans MT" panose="020B0502020104020203" pitchFamily="34" charset="0"/>
              </a:rPr>
              <a:t>Review existing management plans for key protected areas</a:t>
            </a:r>
          </a:p>
          <a:p>
            <a:pPr lvl="1" eaLnBrk="1" fontAlgn="auto" hangingPunct="1">
              <a:spcAft>
                <a:spcPts val="0"/>
              </a:spcAft>
              <a:defRPr/>
            </a:pPr>
            <a:r>
              <a:rPr lang="en-US" sz="2000" dirty="0">
                <a:solidFill>
                  <a:schemeClr val="bg2">
                    <a:lumMod val="25000"/>
                  </a:schemeClr>
                </a:solidFill>
                <a:latin typeface="Gill Sans MT" panose="020B0502020104020203" pitchFamily="34" charset="0"/>
              </a:rPr>
              <a:t>Develop and draft action plans for protection of key areas</a:t>
            </a:r>
          </a:p>
          <a:p>
            <a:pPr lvl="1" eaLnBrk="1" fontAlgn="auto" hangingPunct="1">
              <a:spcAft>
                <a:spcPts val="0"/>
              </a:spcAft>
              <a:defRPr/>
            </a:pPr>
            <a:r>
              <a:rPr lang="en-US" sz="2000" dirty="0">
                <a:solidFill>
                  <a:schemeClr val="bg2">
                    <a:lumMod val="25000"/>
                  </a:schemeClr>
                </a:solidFill>
                <a:latin typeface="Gill Sans MT" panose="020B0502020104020203" pitchFamily="34" charset="0"/>
              </a:rPr>
              <a:t>Initiate technical assistance and delivery</a:t>
            </a:r>
          </a:p>
          <a:p>
            <a:pPr marL="0" indent="0" eaLnBrk="1" fontAlgn="auto" hangingPunct="1">
              <a:spcAft>
                <a:spcPts val="0"/>
              </a:spcAft>
              <a:buNone/>
              <a:defRPr/>
            </a:pPr>
            <a:r>
              <a:rPr lang="en-US" sz="2000" b="1" dirty="0">
                <a:solidFill>
                  <a:schemeClr val="bg2">
                    <a:lumMod val="25000"/>
                  </a:schemeClr>
                </a:solidFill>
                <a:latin typeface="Gill Sans MT" panose="020B0502020104020203" pitchFamily="34" charset="0"/>
              </a:rPr>
              <a:t>Implement priority biodiversity conservation activities to enhance benefits to vulnerable populations </a:t>
            </a:r>
          </a:p>
          <a:p>
            <a:pPr lvl="1" eaLnBrk="1" fontAlgn="auto" hangingPunct="1">
              <a:spcAft>
                <a:spcPts val="0"/>
              </a:spcAft>
              <a:defRPr/>
            </a:pPr>
            <a:r>
              <a:rPr lang="en-US" sz="2000" dirty="0">
                <a:solidFill>
                  <a:schemeClr val="bg2">
                    <a:lumMod val="25000"/>
                  </a:schemeClr>
                </a:solidFill>
                <a:latin typeface="Gill Sans MT" panose="020B0502020104020203" pitchFamily="34" charset="0"/>
              </a:rPr>
              <a:t>Identify prioritization areas and site selection of livelihood interventions</a:t>
            </a:r>
          </a:p>
          <a:p>
            <a:pPr lvl="1" eaLnBrk="1" fontAlgn="auto" hangingPunct="1">
              <a:spcAft>
                <a:spcPts val="0"/>
              </a:spcAft>
              <a:defRPr/>
            </a:pPr>
            <a:r>
              <a:rPr lang="en-US" sz="2000" dirty="0">
                <a:solidFill>
                  <a:schemeClr val="bg2">
                    <a:lumMod val="25000"/>
                  </a:schemeClr>
                </a:solidFill>
                <a:latin typeface="Gill Sans MT" panose="020B0502020104020203" pitchFamily="34" charset="0"/>
              </a:rPr>
              <a:t>Begin issuance of livelihood grants</a:t>
            </a:r>
          </a:p>
          <a:p>
            <a:pPr marL="0" indent="0" eaLnBrk="1" fontAlgn="auto" hangingPunct="1">
              <a:spcAft>
                <a:spcPts val="0"/>
              </a:spcAft>
              <a:buNone/>
              <a:defRPr/>
            </a:pPr>
            <a:r>
              <a:rPr lang="en-US" sz="2000" b="1" dirty="0">
                <a:solidFill>
                  <a:srgbClr val="3A1D00"/>
                </a:solidFill>
                <a:latin typeface="Gill Sans MT" panose="020B0502020104020203" pitchFamily="34" charset="0"/>
              </a:rPr>
              <a:t>Provide Technical Capacity Building support to KAZA Secretariat</a:t>
            </a:r>
          </a:p>
          <a:p>
            <a:pPr lvl="1" eaLnBrk="1" fontAlgn="auto" hangingPunct="1">
              <a:spcAft>
                <a:spcPts val="0"/>
              </a:spcAft>
              <a:defRPr/>
            </a:pPr>
            <a:r>
              <a:rPr lang="en-US" sz="2000" dirty="0">
                <a:solidFill>
                  <a:srgbClr val="3A1D00"/>
                </a:solidFill>
                <a:latin typeface="Gill Sans MT" panose="020B0502020104020203" pitchFamily="34" charset="0"/>
              </a:rPr>
              <a:t>Embed human resources to improve capacity</a:t>
            </a:r>
          </a:p>
          <a:p>
            <a:pPr marL="0" indent="0" eaLnBrk="1" fontAlgn="auto" hangingPunct="1">
              <a:spcAft>
                <a:spcPts val="0"/>
              </a:spcAft>
              <a:buNone/>
              <a:defRPr/>
            </a:pPr>
            <a:endParaRPr lang="en-US" dirty="0">
              <a:solidFill>
                <a:srgbClr val="3A1D00"/>
              </a:solidFill>
            </a:endParaRPr>
          </a:p>
          <a:p>
            <a:pPr marL="0" indent="0" eaLnBrk="1" fontAlgn="auto" hangingPunct="1">
              <a:spcAft>
                <a:spcPts val="0"/>
              </a:spcAft>
              <a:buNone/>
              <a:defRPr/>
            </a:pPr>
            <a:endParaRPr lang="en-ZA" dirty="0">
              <a:solidFill>
                <a:srgbClr val="3A1D00"/>
              </a:solidFill>
            </a:endParaRPr>
          </a:p>
        </p:txBody>
      </p:sp>
    </p:spTree>
    <p:extLst>
      <p:ext uri="{BB962C8B-B14F-4D97-AF65-F5344CB8AC3E}">
        <p14:creationId xmlns:p14="http://schemas.microsoft.com/office/powerpoint/2010/main" val="2073238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USAID</Template>
  <TotalTime>1771</TotalTime>
  <Words>2092</Words>
  <Application>Microsoft Office PowerPoint</Application>
  <PresentationFormat>On-screen Show (4:3)</PresentationFormat>
  <Paragraphs>109</Paragraphs>
  <Slides>12</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Aparajita</vt:lpstr>
      <vt:lpstr>Arial</vt:lpstr>
      <vt:lpstr>Arial (Body)</vt:lpstr>
      <vt:lpstr>Calibri</vt:lpstr>
      <vt:lpstr>Calibri Light</vt:lpstr>
      <vt:lpstr>Gautami</vt:lpstr>
      <vt:lpstr>Gill Sans MT</vt:lpstr>
      <vt:lpstr>Symbol</vt:lpstr>
      <vt:lpstr>Tahoma</vt:lpstr>
      <vt:lpstr>Times</vt:lpstr>
      <vt:lpstr>Verdana</vt:lpstr>
      <vt:lpstr>Office Theme</vt:lpstr>
      <vt:lpstr>Blank</vt:lpstr>
      <vt:lpstr>   USAID Southern Africa  Resilient Waters Program </vt:lpstr>
      <vt:lpstr>Project Objective</vt:lpstr>
      <vt:lpstr>Project Approach</vt:lpstr>
      <vt:lpstr>Integrated Components</vt:lpstr>
      <vt:lpstr> Conceptual Framework</vt:lpstr>
      <vt:lpstr>Presence and Priority Intervention Areas</vt:lpstr>
      <vt:lpstr>Okavango Program Footprint</vt:lpstr>
      <vt:lpstr>Limpopo Program Footprint</vt:lpstr>
      <vt:lpstr>Biodiversity Activities in the KAZA</vt:lpstr>
      <vt:lpstr>Livelihood Activities in the KAZA</vt:lpstr>
      <vt:lpstr>GLTFCA support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Resilient Waters Program Southern Africa</dc:title>
  <dc:creator>Nandi Tyobeka</dc:creator>
  <cp:lastModifiedBy>Steve Collins</cp:lastModifiedBy>
  <cp:revision>132</cp:revision>
  <dcterms:created xsi:type="dcterms:W3CDTF">2006-08-16T00:00:00Z</dcterms:created>
  <dcterms:modified xsi:type="dcterms:W3CDTF">2019-06-13T12:25:34Z</dcterms:modified>
</cp:coreProperties>
</file>